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BB1DA-3E8F-4410-A701-7BE33DBCA7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E9DF6D0-DA16-4176-9748-FAB7001E10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A158731-577D-4A51-AA0F-C4BE0276C5FC}"/>
              </a:ext>
            </a:extLst>
          </p:cNvPr>
          <p:cNvSpPr>
            <a:spLocks noGrp="1"/>
          </p:cNvSpPr>
          <p:nvPr>
            <p:ph type="dt" sz="half" idx="10"/>
          </p:nvPr>
        </p:nvSpPr>
        <p:spPr/>
        <p:txBody>
          <a:bodyPr/>
          <a:lstStyle/>
          <a:p>
            <a:fld id="{EE51A13B-85FD-448E-B15F-F747D2D45B90}" type="datetimeFigureOut">
              <a:rPr lang="en-IN" smtClean="0"/>
              <a:t>27-01-2022</a:t>
            </a:fld>
            <a:endParaRPr lang="en-IN"/>
          </a:p>
        </p:txBody>
      </p:sp>
      <p:sp>
        <p:nvSpPr>
          <p:cNvPr id="5" name="Footer Placeholder 4">
            <a:extLst>
              <a:ext uri="{FF2B5EF4-FFF2-40B4-BE49-F238E27FC236}">
                <a16:creationId xmlns:a16="http://schemas.microsoft.com/office/drawing/2014/main" id="{16768326-B7B9-41B2-82EE-87AF1FA05E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28849C9-8B06-497D-997B-76341B429E3C}"/>
              </a:ext>
            </a:extLst>
          </p:cNvPr>
          <p:cNvSpPr>
            <a:spLocks noGrp="1"/>
          </p:cNvSpPr>
          <p:nvPr>
            <p:ph type="sldNum" sz="quarter" idx="12"/>
          </p:nvPr>
        </p:nvSpPr>
        <p:spPr/>
        <p:txBody>
          <a:bodyPr/>
          <a:lstStyle/>
          <a:p>
            <a:fld id="{8622DB49-14F2-4E32-A0AB-DB1D4C250EC4}" type="slidenum">
              <a:rPr lang="en-IN" smtClean="0"/>
              <a:t>‹#›</a:t>
            </a:fld>
            <a:endParaRPr lang="en-IN"/>
          </a:p>
        </p:txBody>
      </p:sp>
    </p:spTree>
    <p:extLst>
      <p:ext uri="{BB962C8B-B14F-4D97-AF65-F5344CB8AC3E}">
        <p14:creationId xmlns:p14="http://schemas.microsoft.com/office/powerpoint/2010/main" val="3791465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89FE2-2EF1-4E0C-96A7-178E17E212B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7CB52BD-CBF6-4AA0-A615-EDFA78CCC4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57AEFE-E4D9-487D-96FD-D22733E93072}"/>
              </a:ext>
            </a:extLst>
          </p:cNvPr>
          <p:cNvSpPr>
            <a:spLocks noGrp="1"/>
          </p:cNvSpPr>
          <p:nvPr>
            <p:ph type="dt" sz="half" idx="10"/>
          </p:nvPr>
        </p:nvSpPr>
        <p:spPr/>
        <p:txBody>
          <a:bodyPr/>
          <a:lstStyle/>
          <a:p>
            <a:fld id="{EE51A13B-85FD-448E-B15F-F747D2D45B90}" type="datetimeFigureOut">
              <a:rPr lang="en-IN" smtClean="0"/>
              <a:t>27-01-2022</a:t>
            </a:fld>
            <a:endParaRPr lang="en-IN"/>
          </a:p>
        </p:txBody>
      </p:sp>
      <p:sp>
        <p:nvSpPr>
          <p:cNvPr id="5" name="Footer Placeholder 4">
            <a:extLst>
              <a:ext uri="{FF2B5EF4-FFF2-40B4-BE49-F238E27FC236}">
                <a16:creationId xmlns:a16="http://schemas.microsoft.com/office/drawing/2014/main" id="{CB778BAA-D216-49DC-9553-AD50D8F1AB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C183D9-E44E-4FE4-98E4-77A24C5A6A41}"/>
              </a:ext>
            </a:extLst>
          </p:cNvPr>
          <p:cNvSpPr>
            <a:spLocks noGrp="1"/>
          </p:cNvSpPr>
          <p:nvPr>
            <p:ph type="sldNum" sz="quarter" idx="12"/>
          </p:nvPr>
        </p:nvSpPr>
        <p:spPr/>
        <p:txBody>
          <a:bodyPr/>
          <a:lstStyle/>
          <a:p>
            <a:fld id="{8622DB49-14F2-4E32-A0AB-DB1D4C250EC4}" type="slidenum">
              <a:rPr lang="en-IN" smtClean="0"/>
              <a:t>‹#›</a:t>
            </a:fld>
            <a:endParaRPr lang="en-IN"/>
          </a:p>
        </p:txBody>
      </p:sp>
    </p:spTree>
    <p:extLst>
      <p:ext uri="{BB962C8B-B14F-4D97-AF65-F5344CB8AC3E}">
        <p14:creationId xmlns:p14="http://schemas.microsoft.com/office/powerpoint/2010/main" val="1539980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48DA7E-430F-4D0F-9711-96B50EE46DF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4F836E8-DFC7-4356-A30A-E5F407D0B9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DAC8C79-194B-4CCF-AB64-5F84F3CC4243}"/>
              </a:ext>
            </a:extLst>
          </p:cNvPr>
          <p:cNvSpPr>
            <a:spLocks noGrp="1"/>
          </p:cNvSpPr>
          <p:nvPr>
            <p:ph type="dt" sz="half" idx="10"/>
          </p:nvPr>
        </p:nvSpPr>
        <p:spPr/>
        <p:txBody>
          <a:bodyPr/>
          <a:lstStyle/>
          <a:p>
            <a:fld id="{EE51A13B-85FD-448E-B15F-F747D2D45B90}" type="datetimeFigureOut">
              <a:rPr lang="en-IN" smtClean="0"/>
              <a:t>27-01-2022</a:t>
            </a:fld>
            <a:endParaRPr lang="en-IN"/>
          </a:p>
        </p:txBody>
      </p:sp>
      <p:sp>
        <p:nvSpPr>
          <p:cNvPr id="5" name="Footer Placeholder 4">
            <a:extLst>
              <a:ext uri="{FF2B5EF4-FFF2-40B4-BE49-F238E27FC236}">
                <a16:creationId xmlns:a16="http://schemas.microsoft.com/office/drawing/2014/main" id="{AF9C8421-649D-4CA8-B6C4-D0CFFA47A3D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A7B128-254B-499A-A063-4CA6E7357E55}"/>
              </a:ext>
            </a:extLst>
          </p:cNvPr>
          <p:cNvSpPr>
            <a:spLocks noGrp="1"/>
          </p:cNvSpPr>
          <p:nvPr>
            <p:ph type="sldNum" sz="quarter" idx="12"/>
          </p:nvPr>
        </p:nvSpPr>
        <p:spPr/>
        <p:txBody>
          <a:bodyPr/>
          <a:lstStyle/>
          <a:p>
            <a:fld id="{8622DB49-14F2-4E32-A0AB-DB1D4C250EC4}" type="slidenum">
              <a:rPr lang="en-IN" smtClean="0"/>
              <a:t>‹#›</a:t>
            </a:fld>
            <a:endParaRPr lang="en-IN"/>
          </a:p>
        </p:txBody>
      </p:sp>
    </p:spTree>
    <p:extLst>
      <p:ext uri="{BB962C8B-B14F-4D97-AF65-F5344CB8AC3E}">
        <p14:creationId xmlns:p14="http://schemas.microsoft.com/office/powerpoint/2010/main" val="3455358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D9BCE-F612-4E43-A181-F02FF84D18A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DD288B7-9D08-4A1A-8FCC-6239C34C9E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F94DB21-FD11-45E6-9BBD-1442B6D5EF8A}"/>
              </a:ext>
            </a:extLst>
          </p:cNvPr>
          <p:cNvSpPr>
            <a:spLocks noGrp="1"/>
          </p:cNvSpPr>
          <p:nvPr>
            <p:ph type="dt" sz="half" idx="10"/>
          </p:nvPr>
        </p:nvSpPr>
        <p:spPr/>
        <p:txBody>
          <a:bodyPr/>
          <a:lstStyle/>
          <a:p>
            <a:fld id="{EE51A13B-85FD-448E-B15F-F747D2D45B90}" type="datetimeFigureOut">
              <a:rPr lang="en-IN" smtClean="0"/>
              <a:t>27-01-2022</a:t>
            </a:fld>
            <a:endParaRPr lang="en-IN"/>
          </a:p>
        </p:txBody>
      </p:sp>
      <p:sp>
        <p:nvSpPr>
          <p:cNvPr id="5" name="Footer Placeholder 4">
            <a:extLst>
              <a:ext uri="{FF2B5EF4-FFF2-40B4-BE49-F238E27FC236}">
                <a16:creationId xmlns:a16="http://schemas.microsoft.com/office/drawing/2014/main" id="{A4C15368-905D-486C-B55D-92D502CB7DF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28FF4D6-3AD0-4628-95D1-295C4A4CC12A}"/>
              </a:ext>
            </a:extLst>
          </p:cNvPr>
          <p:cNvSpPr>
            <a:spLocks noGrp="1"/>
          </p:cNvSpPr>
          <p:nvPr>
            <p:ph type="sldNum" sz="quarter" idx="12"/>
          </p:nvPr>
        </p:nvSpPr>
        <p:spPr/>
        <p:txBody>
          <a:bodyPr/>
          <a:lstStyle/>
          <a:p>
            <a:fld id="{8622DB49-14F2-4E32-A0AB-DB1D4C250EC4}" type="slidenum">
              <a:rPr lang="en-IN" smtClean="0"/>
              <a:t>‹#›</a:t>
            </a:fld>
            <a:endParaRPr lang="en-IN"/>
          </a:p>
        </p:txBody>
      </p:sp>
    </p:spTree>
    <p:extLst>
      <p:ext uri="{BB962C8B-B14F-4D97-AF65-F5344CB8AC3E}">
        <p14:creationId xmlns:p14="http://schemas.microsoft.com/office/powerpoint/2010/main" val="1276963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A3941-EF70-467E-8439-E34C8ED932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908CD44-76DC-463D-A337-CDBB782905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8876FF-5F8F-4295-B715-DE0C32771260}"/>
              </a:ext>
            </a:extLst>
          </p:cNvPr>
          <p:cNvSpPr>
            <a:spLocks noGrp="1"/>
          </p:cNvSpPr>
          <p:nvPr>
            <p:ph type="dt" sz="half" idx="10"/>
          </p:nvPr>
        </p:nvSpPr>
        <p:spPr/>
        <p:txBody>
          <a:bodyPr/>
          <a:lstStyle/>
          <a:p>
            <a:fld id="{EE51A13B-85FD-448E-B15F-F747D2D45B90}" type="datetimeFigureOut">
              <a:rPr lang="en-IN" smtClean="0"/>
              <a:t>27-01-2022</a:t>
            </a:fld>
            <a:endParaRPr lang="en-IN"/>
          </a:p>
        </p:txBody>
      </p:sp>
      <p:sp>
        <p:nvSpPr>
          <p:cNvPr id="5" name="Footer Placeholder 4">
            <a:extLst>
              <a:ext uri="{FF2B5EF4-FFF2-40B4-BE49-F238E27FC236}">
                <a16:creationId xmlns:a16="http://schemas.microsoft.com/office/drawing/2014/main" id="{56436734-D239-4D46-B092-6C1ADBBC64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04C9C64-7A89-4392-A0C9-EFB60DF1E019}"/>
              </a:ext>
            </a:extLst>
          </p:cNvPr>
          <p:cNvSpPr>
            <a:spLocks noGrp="1"/>
          </p:cNvSpPr>
          <p:nvPr>
            <p:ph type="sldNum" sz="quarter" idx="12"/>
          </p:nvPr>
        </p:nvSpPr>
        <p:spPr/>
        <p:txBody>
          <a:bodyPr/>
          <a:lstStyle/>
          <a:p>
            <a:fld id="{8622DB49-14F2-4E32-A0AB-DB1D4C250EC4}" type="slidenum">
              <a:rPr lang="en-IN" smtClean="0"/>
              <a:t>‹#›</a:t>
            </a:fld>
            <a:endParaRPr lang="en-IN"/>
          </a:p>
        </p:txBody>
      </p:sp>
    </p:spTree>
    <p:extLst>
      <p:ext uri="{BB962C8B-B14F-4D97-AF65-F5344CB8AC3E}">
        <p14:creationId xmlns:p14="http://schemas.microsoft.com/office/powerpoint/2010/main" val="4124456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BF2E5-732A-4AD3-818F-16A95E90782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A52E6A1-B52D-43F2-8DDD-013B33BF6E9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939A7F1-D4AF-43A9-A43A-3A08AA99A5E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5BF6F0B-EBC1-465D-AD58-73C0F2066FA9}"/>
              </a:ext>
            </a:extLst>
          </p:cNvPr>
          <p:cNvSpPr>
            <a:spLocks noGrp="1"/>
          </p:cNvSpPr>
          <p:nvPr>
            <p:ph type="dt" sz="half" idx="10"/>
          </p:nvPr>
        </p:nvSpPr>
        <p:spPr/>
        <p:txBody>
          <a:bodyPr/>
          <a:lstStyle/>
          <a:p>
            <a:fld id="{EE51A13B-85FD-448E-B15F-F747D2D45B90}" type="datetimeFigureOut">
              <a:rPr lang="en-IN" smtClean="0"/>
              <a:t>27-01-2022</a:t>
            </a:fld>
            <a:endParaRPr lang="en-IN"/>
          </a:p>
        </p:txBody>
      </p:sp>
      <p:sp>
        <p:nvSpPr>
          <p:cNvPr id="6" name="Footer Placeholder 5">
            <a:extLst>
              <a:ext uri="{FF2B5EF4-FFF2-40B4-BE49-F238E27FC236}">
                <a16:creationId xmlns:a16="http://schemas.microsoft.com/office/drawing/2014/main" id="{AEB63E5F-4032-4ED5-A13D-AB428C19D3D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4F971EC-53DB-4F29-AD74-5624A2654896}"/>
              </a:ext>
            </a:extLst>
          </p:cNvPr>
          <p:cNvSpPr>
            <a:spLocks noGrp="1"/>
          </p:cNvSpPr>
          <p:nvPr>
            <p:ph type="sldNum" sz="quarter" idx="12"/>
          </p:nvPr>
        </p:nvSpPr>
        <p:spPr/>
        <p:txBody>
          <a:bodyPr/>
          <a:lstStyle/>
          <a:p>
            <a:fld id="{8622DB49-14F2-4E32-A0AB-DB1D4C250EC4}" type="slidenum">
              <a:rPr lang="en-IN" smtClean="0"/>
              <a:t>‹#›</a:t>
            </a:fld>
            <a:endParaRPr lang="en-IN"/>
          </a:p>
        </p:txBody>
      </p:sp>
    </p:spTree>
    <p:extLst>
      <p:ext uri="{BB962C8B-B14F-4D97-AF65-F5344CB8AC3E}">
        <p14:creationId xmlns:p14="http://schemas.microsoft.com/office/powerpoint/2010/main" val="19770818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C651-E3A4-4CD8-B1C7-4F62ACC166A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5DB84BB-865E-4043-8A8B-93EF7B2FB1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1E6C9B-6CA7-4B6F-AC3E-6D6D9605A5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97216D8-47CD-407C-8A02-41BA3FC268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1306FF-4FA8-449B-8683-DD6996082DE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F54FC63-B89C-49AC-9083-DD37F8049AF3}"/>
              </a:ext>
            </a:extLst>
          </p:cNvPr>
          <p:cNvSpPr>
            <a:spLocks noGrp="1"/>
          </p:cNvSpPr>
          <p:nvPr>
            <p:ph type="dt" sz="half" idx="10"/>
          </p:nvPr>
        </p:nvSpPr>
        <p:spPr/>
        <p:txBody>
          <a:bodyPr/>
          <a:lstStyle/>
          <a:p>
            <a:fld id="{EE51A13B-85FD-448E-B15F-F747D2D45B90}" type="datetimeFigureOut">
              <a:rPr lang="en-IN" smtClean="0"/>
              <a:t>27-01-2022</a:t>
            </a:fld>
            <a:endParaRPr lang="en-IN"/>
          </a:p>
        </p:txBody>
      </p:sp>
      <p:sp>
        <p:nvSpPr>
          <p:cNvPr id="8" name="Footer Placeholder 7">
            <a:extLst>
              <a:ext uri="{FF2B5EF4-FFF2-40B4-BE49-F238E27FC236}">
                <a16:creationId xmlns:a16="http://schemas.microsoft.com/office/drawing/2014/main" id="{8DA4785A-B52D-4F11-AEA3-873F3FE38AC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1AC0BB9-5026-4E99-91AF-5DBDCDC4C7BF}"/>
              </a:ext>
            </a:extLst>
          </p:cNvPr>
          <p:cNvSpPr>
            <a:spLocks noGrp="1"/>
          </p:cNvSpPr>
          <p:nvPr>
            <p:ph type="sldNum" sz="quarter" idx="12"/>
          </p:nvPr>
        </p:nvSpPr>
        <p:spPr/>
        <p:txBody>
          <a:bodyPr/>
          <a:lstStyle/>
          <a:p>
            <a:fld id="{8622DB49-14F2-4E32-A0AB-DB1D4C250EC4}" type="slidenum">
              <a:rPr lang="en-IN" smtClean="0"/>
              <a:t>‹#›</a:t>
            </a:fld>
            <a:endParaRPr lang="en-IN"/>
          </a:p>
        </p:txBody>
      </p:sp>
    </p:spTree>
    <p:extLst>
      <p:ext uri="{BB962C8B-B14F-4D97-AF65-F5344CB8AC3E}">
        <p14:creationId xmlns:p14="http://schemas.microsoft.com/office/powerpoint/2010/main" val="1086169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FA731-9615-4C14-A527-9A363736970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3D09038-6893-491A-914F-C0810F80E022}"/>
              </a:ext>
            </a:extLst>
          </p:cNvPr>
          <p:cNvSpPr>
            <a:spLocks noGrp="1"/>
          </p:cNvSpPr>
          <p:nvPr>
            <p:ph type="dt" sz="half" idx="10"/>
          </p:nvPr>
        </p:nvSpPr>
        <p:spPr/>
        <p:txBody>
          <a:bodyPr/>
          <a:lstStyle/>
          <a:p>
            <a:fld id="{EE51A13B-85FD-448E-B15F-F747D2D45B90}" type="datetimeFigureOut">
              <a:rPr lang="en-IN" smtClean="0"/>
              <a:t>27-01-2022</a:t>
            </a:fld>
            <a:endParaRPr lang="en-IN"/>
          </a:p>
        </p:txBody>
      </p:sp>
      <p:sp>
        <p:nvSpPr>
          <p:cNvPr id="4" name="Footer Placeholder 3">
            <a:extLst>
              <a:ext uri="{FF2B5EF4-FFF2-40B4-BE49-F238E27FC236}">
                <a16:creationId xmlns:a16="http://schemas.microsoft.com/office/drawing/2014/main" id="{614851FE-001B-4571-B17F-79B601C7055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2C8AB8A-5337-47FC-8AD4-FCC1691F1470}"/>
              </a:ext>
            </a:extLst>
          </p:cNvPr>
          <p:cNvSpPr>
            <a:spLocks noGrp="1"/>
          </p:cNvSpPr>
          <p:nvPr>
            <p:ph type="sldNum" sz="quarter" idx="12"/>
          </p:nvPr>
        </p:nvSpPr>
        <p:spPr/>
        <p:txBody>
          <a:bodyPr/>
          <a:lstStyle/>
          <a:p>
            <a:fld id="{8622DB49-14F2-4E32-A0AB-DB1D4C250EC4}" type="slidenum">
              <a:rPr lang="en-IN" smtClean="0"/>
              <a:t>‹#›</a:t>
            </a:fld>
            <a:endParaRPr lang="en-IN"/>
          </a:p>
        </p:txBody>
      </p:sp>
    </p:spTree>
    <p:extLst>
      <p:ext uri="{BB962C8B-B14F-4D97-AF65-F5344CB8AC3E}">
        <p14:creationId xmlns:p14="http://schemas.microsoft.com/office/powerpoint/2010/main" val="3404145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7E9019-C453-4020-8C43-D1AE5A78D2CD}"/>
              </a:ext>
            </a:extLst>
          </p:cNvPr>
          <p:cNvSpPr>
            <a:spLocks noGrp="1"/>
          </p:cNvSpPr>
          <p:nvPr>
            <p:ph type="dt" sz="half" idx="10"/>
          </p:nvPr>
        </p:nvSpPr>
        <p:spPr/>
        <p:txBody>
          <a:bodyPr/>
          <a:lstStyle/>
          <a:p>
            <a:fld id="{EE51A13B-85FD-448E-B15F-F747D2D45B90}" type="datetimeFigureOut">
              <a:rPr lang="en-IN" smtClean="0"/>
              <a:t>27-01-2022</a:t>
            </a:fld>
            <a:endParaRPr lang="en-IN"/>
          </a:p>
        </p:txBody>
      </p:sp>
      <p:sp>
        <p:nvSpPr>
          <p:cNvPr id="3" name="Footer Placeholder 2">
            <a:extLst>
              <a:ext uri="{FF2B5EF4-FFF2-40B4-BE49-F238E27FC236}">
                <a16:creationId xmlns:a16="http://schemas.microsoft.com/office/drawing/2014/main" id="{B1A9A22B-91C1-451F-90C2-BA62610527C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F74F420-C78A-4AF3-AC15-6766F71CB78C}"/>
              </a:ext>
            </a:extLst>
          </p:cNvPr>
          <p:cNvSpPr>
            <a:spLocks noGrp="1"/>
          </p:cNvSpPr>
          <p:nvPr>
            <p:ph type="sldNum" sz="quarter" idx="12"/>
          </p:nvPr>
        </p:nvSpPr>
        <p:spPr/>
        <p:txBody>
          <a:bodyPr/>
          <a:lstStyle/>
          <a:p>
            <a:fld id="{8622DB49-14F2-4E32-A0AB-DB1D4C250EC4}" type="slidenum">
              <a:rPr lang="en-IN" smtClean="0"/>
              <a:t>‹#›</a:t>
            </a:fld>
            <a:endParaRPr lang="en-IN"/>
          </a:p>
        </p:txBody>
      </p:sp>
    </p:spTree>
    <p:extLst>
      <p:ext uri="{BB962C8B-B14F-4D97-AF65-F5344CB8AC3E}">
        <p14:creationId xmlns:p14="http://schemas.microsoft.com/office/powerpoint/2010/main" val="847630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7DCFF-FEB9-463A-8B50-E7E390665E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1CDBF5A-B03D-4B1C-8F27-8040F827D9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42714B4-CB43-4DDA-9C21-70E3584BFC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4B832C-05D6-46C4-BB5F-086582D328F4}"/>
              </a:ext>
            </a:extLst>
          </p:cNvPr>
          <p:cNvSpPr>
            <a:spLocks noGrp="1"/>
          </p:cNvSpPr>
          <p:nvPr>
            <p:ph type="dt" sz="half" idx="10"/>
          </p:nvPr>
        </p:nvSpPr>
        <p:spPr/>
        <p:txBody>
          <a:bodyPr/>
          <a:lstStyle/>
          <a:p>
            <a:fld id="{EE51A13B-85FD-448E-B15F-F747D2D45B90}" type="datetimeFigureOut">
              <a:rPr lang="en-IN" smtClean="0"/>
              <a:t>27-01-2022</a:t>
            </a:fld>
            <a:endParaRPr lang="en-IN"/>
          </a:p>
        </p:txBody>
      </p:sp>
      <p:sp>
        <p:nvSpPr>
          <p:cNvPr id="6" name="Footer Placeholder 5">
            <a:extLst>
              <a:ext uri="{FF2B5EF4-FFF2-40B4-BE49-F238E27FC236}">
                <a16:creationId xmlns:a16="http://schemas.microsoft.com/office/drawing/2014/main" id="{6FDC6298-B262-497A-B067-A131EDF14EA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CDD2F16-F9E8-459F-B1FA-C442A1A43492}"/>
              </a:ext>
            </a:extLst>
          </p:cNvPr>
          <p:cNvSpPr>
            <a:spLocks noGrp="1"/>
          </p:cNvSpPr>
          <p:nvPr>
            <p:ph type="sldNum" sz="quarter" idx="12"/>
          </p:nvPr>
        </p:nvSpPr>
        <p:spPr/>
        <p:txBody>
          <a:bodyPr/>
          <a:lstStyle/>
          <a:p>
            <a:fld id="{8622DB49-14F2-4E32-A0AB-DB1D4C250EC4}" type="slidenum">
              <a:rPr lang="en-IN" smtClean="0"/>
              <a:t>‹#›</a:t>
            </a:fld>
            <a:endParaRPr lang="en-IN"/>
          </a:p>
        </p:txBody>
      </p:sp>
    </p:spTree>
    <p:extLst>
      <p:ext uri="{BB962C8B-B14F-4D97-AF65-F5344CB8AC3E}">
        <p14:creationId xmlns:p14="http://schemas.microsoft.com/office/powerpoint/2010/main" val="1330346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13B7D-344C-43E6-BE9E-169813D8D6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BB6856F-B86A-432C-A43B-4BA1B861D5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9A755A4-ED49-4FFD-9551-414079583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E16BA1-4D95-48E5-A954-0D449327A72D}"/>
              </a:ext>
            </a:extLst>
          </p:cNvPr>
          <p:cNvSpPr>
            <a:spLocks noGrp="1"/>
          </p:cNvSpPr>
          <p:nvPr>
            <p:ph type="dt" sz="half" idx="10"/>
          </p:nvPr>
        </p:nvSpPr>
        <p:spPr/>
        <p:txBody>
          <a:bodyPr/>
          <a:lstStyle/>
          <a:p>
            <a:fld id="{EE51A13B-85FD-448E-B15F-F747D2D45B90}" type="datetimeFigureOut">
              <a:rPr lang="en-IN" smtClean="0"/>
              <a:t>27-01-2022</a:t>
            </a:fld>
            <a:endParaRPr lang="en-IN"/>
          </a:p>
        </p:txBody>
      </p:sp>
      <p:sp>
        <p:nvSpPr>
          <p:cNvPr id="6" name="Footer Placeholder 5">
            <a:extLst>
              <a:ext uri="{FF2B5EF4-FFF2-40B4-BE49-F238E27FC236}">
                <a16:creationId xmlns:a16="http://schemas.microsoft.com/office/drawing/2014/main" id="{D067AF9F-1049-4F09-9595-73A7199E407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E4A61A7-7510-4AAF-B9A5-8F7ACCC5FB67}"/>
              </a:ext>
            </a:extLst>
          </p:cNvPr>
          <p:cNvSpPr>
            <a:spLocks noGrp="1"/>
          </p:cNvSpPr>
          <p:nvPr>
            <p:ph type="sldNum" sz="quarter" idx="12"/>
          </p:nvPr>
        </p:nvSpPr>
        <p:spPr/>
        <p:txBody>
          <a:bodyPr/>
          <a:lstStyle/>
          <a:p>
            <a:fld id="{8622DB49-14F2-4E32-A0AB-DB1D4C250EC4}" type="slidenum">
              <a:rPr lang="en-IN" smtClean="0"/>
              <a:t>‹#›</a:t>
            </a:fld>
            <a:endParaRPr lang="en-IN"/>
          </a:p>
        </p:txBody>
      </p:sp>
    </p:spTree>
    <p:extLst>
      <p:ext uri="{BB962C8B-B14F-4D97-AF65-F5344CB8AC3E}">
        <p14:creationId xmlns:p14="http://schemas.microsoft.com/office/powerpoint/2010/main" val="21836299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9142BF-9CF2-4545-A0F3-AE5D9F01D8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DEA33DA-3601-4E1A-9172-7702C7773C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5A88A8-86B2-4001-BDFE-46DC804908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51A13B-85FD-448E-B15F-F747D2D45B90}" type="datetimeFigureOut">
              <a:rPr lang="en-IN" smtClean="0"/>
              <a:t>27-01-2022</a:t>
            </a:fld>
            <a:endParaRPr lang="en-IN"/>
          </a:p>
        </p:txBody>
      </p:sp>
      <p:sp>
        <p:nvSpPr>
          <p:cNvPr id="5" name="Footer Placeholder 4">
            <a:extLst>
              <a:ext uri="{FF2B5EF4-FFF2-40B4-BE49-F238E27FC236}">
                <a16:creationId xmlns:a16="http://schemas.microsoft.com/office/drawing/2014/main" id="{C5D3ACB9-7B56-40FA-B385-7627970059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B136EF5-3523-4D46-9D06-FF631F7ED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22DB49-14F2-4E32-A0AB-DB1D4C250EC4}" type="slidenum">
              <a:rPr lang="en-IN" smtClean="0"/>
              <a:t>‹#›</a:t>
            </a:fld>
            <a:endParaRPr lang="en-IN"/>
          </a:p>
        </p:txBody>
      </p:sp>
    </p:spTree>
    <p:extLst>
      <p:ext uri="{BB962C8B-B14F-4D97-AF65-F5344CB8AC3E}">
        <p14:creationId xmlns:p14="http://schemas.microsoft.com/office/powerpoint/2010/main" val="6177513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990700-4889-43FA-8F08-E437C6B4A65A}"/>
              </a:ext>
            </a:extLst>
          </p:cNvPr>
          <p:cNvSpPr txBox="1"/>
          <p:nvPr/>
        </p:nvSpPr>
        <p:spPr>
          <a:xfrm>
            <a:off x="3254189" y="2259106"/>
            <a:ext cx="5925670" cy="769441"/>
          </a:xfrm>
          <a:prstGeom prst="rect">
            <a:avLst/>
          </a:prstGeom>
          <a:noFill/>
        </p:spPr>
        <p:txBody>
          <a:bodyPr wrap="square" rtlCol="0">
            <a:spAutoFit/>
          </a:bodyPr>
          <a:lstStyle/>
          <a:p>
            <a:r>
              <a:rPr lang="en-US" sz="4400" dirty="0">
                <a:solidFill>
                  <a:schemeClr val="accent1">
                    <a:lumMod val="75000"/>
                  </a:schemeClr>
                </a:solidFill>
                <a:latin typeface="Bookman Old Style" panose="02050604050505020204" pitchFamily="18" charset="0"/>
              </a:rPr>
              <a:t>Customer Retention</a:t>
            </a:r>
            <a:endParaRPr lang="en-IN" sz="4400" dirty="0">
              <a:latin typeface="Bookman Old Style" panose="02050604050505020204" pitchFamily="18" charset="0"/>
            </a:endParaRPr>
          </a:p>
        </p:txBody>
      </p:sp>
      <p:sp>
        <p:nvSpPr>
          <p:cNvPr id="5" name="TextBox 4">
            <a:extLst>
              <a:ext uri="{FF2B5EF4-FFF2-40B4-BE49-F238E27FC236}">
                <a16:creationId xmlns:a16="http://schemas.microsoft.com/office/drawing/2014/main" id="{12063E16-FD4F-4EAF-9E71-2761D198B5F8}"/>
              </a:ext>
            </a:extLst>
          </p:cNvPr>
          <p:cNvSpPr txBox="1"/>
          <p:nvPr/>
        </p:nvSpPr>
        <p:spPr>
          <a:xfrm>
            <a:off x="3191436" y="3028547"/>
            <a:ext cx="5988424" cy="461665"/>
          </a:xfrm>
          <a:prstGeom prst="rect">
            <a:avLst/>
          </a:prstGeom>
          <a:noFill/>
        </p:spPr>
        <p:txBody>
          <a:bodyPr wrap="square" rtlCol="0">
            <a:spAutoFit/>
          </a:bodyPr>
          <a:lstStyle/>
          <a:p>
            <a:r>
              <a:rPr lang="en-IN" dirty="0"/>
              <a:t>                     </a:t>
            </a:r>
            <a:r>
              <a:rPr lang="en-IN" sz="2400" dirty="0">
                <a:solidFill>
                  <a:schemeClr val="accent1"/>
                </a:solidFill>
              </a:rPr>
              <a:t>Of Indian E-Commerce websites</a:t>
            </a:r>
          </a:p>
        </p:txBody>
      </p:sp>
    </p:spTree>
    <p:extLst>
      <p:ext uri="{BB962C8B-B14F-4D97-AF65-F5344CB8AC3E}">
        <p14:creationId xmlns:p14="http://schemas.microsoft.com/office/powerpoint/2010/main" val="1967820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481CCD-89C9-49D0-8C44-82CB69990C79}"/>
              </a:ext>
            </a:extLst>
          </p:cNvPr>
          <p:cNvSpPr>
            <a:spLocks noGrp="1"/>
          </p:cNvSpPr>
          <p:nvPr>
            <p:ph type="title"/>
          </p:nvPr>
        </p:nvSpPr>
        <p:spPr/>
        <p:txBody>
          <a:bodyPr/>
          <a:lstStyle/>
          <a:p>
            <a:r>
              <a:rPr lang="en-IN" dirty="0"/>
              <a:t>Visualization</a:t>
            </a:r>
          </a:p>
        </p:txBody>
      </p:sp>
      <p:sp>
        <p:nvSpPr>
          <p:cNvPr id="6" name="Picture Placeholder 5">
            <a:extLst>
              <a:ext uri="{FF2B5EF4-FFF2-40B4-BE49-F238E27FC236}">
                <a16:creationId xmlns:a16="http://schemas.microsoft.com/office/drawing/2014/main" id="{9C738AA5-9171-4DA6-A48B-BA5760D20B0D}"/>
              </a:ext>
            </a:extLst>
          </p:cNvPr>
          <p:cNvSpPr>
            <a:spLocks noGrp="1"/>
          </p:cNvSpPr>
          <p:nvPr>
            <p:ph type="pic" idx="1"/>
          </p:nvPr>
        </p:nvSpPr>
        <p:spPr/>
      </p:sp>
      <p:sp>
        <p:nvSpPr>
          <p:cNvPr id="7" name="Text Placeholder 6">
            <a:extLst>
              <a:ext uri="{FF2B5EF4-FFF2-40B4-BE49-F238E27FC236}">
                <a16:creationId xmlns:a16="http://schemas.microsoft.com/office/drawing/2014/main" id="{EFAFE2EA-3935-4FA7-95F3-3AE0A867979C}"/>
              </a:ext>
            </a:extLst>
          </p:cNvPr>
          <p:cNvSpPr>
            <a:spLocks noGrp="1"/>
          </p:cNvSpPr>
          <p:nvPr>
            <p:ph type="body" sz="half" idx="2"/>
          </p:nvPr>
        </p:nvSpPr>
        <p:spPr/>
        <p:txBody>
          <a:bodyPr/>
          <a:lstStyle/>
          <a:p>
            <a:r>
              <a:rPr lang="en-IN" dirty="0"/>
              <a:t>Analysis :- Most of the customers are from Delhi.</a:t>
            </a:r>
          </a:p>
        </p:txBody>
      </p:sp>
      <p:pic>
        <p:nvPicPr>
          <p:cNvPr id="9" name="Picture 8">
            <a:extLst>
              <a:ext uri="{FF2B5EF4-FFF2-40B4-BE49-F238E27FC236}">
                <a16:creationId xmlns:a16="http://schemas.microsoft.com/office/drawing/2014/main" id="{DE0825CA-0FA5-4A5F-9C0C-999ECA549C56}"/>
              </a:ext>
            </a:extLst>
          </p:cNvPr>
          <p:cNvPicPr>
            <a:picLocks noChangeAspect="1"/>
          </p:cNvPicPr>
          <p:nvPr/>
        </p:nvPicPr>
        <p:blipFill rotWithShape="1">
          <a:blip r:embed="rId2"/>
          <a:srcRect t="40915" b="16601"/>
          <a:stretch/>
        </p:blipFill>
        <p:spPr>
          <a:xfrm>
            <a:off x="5165259" y="1929371"/>
            <a:ext cx="6172200" cy="3133166"/>
          </a:xfrm>
          <a:prstGeom prst="rect">
            <a:avLst/>
          </a:prstGeom>
        </p:spPr>
      </p:pic>
    </p:spTree>
    <p:extLst>
      <p:ext uri="{BB962C8B-B14F-4D97-AF65-F5344CB8AC3E}">
        <p14:creationId xmlns:p14="http://schemas.microsoft.com/office/powerpoint/2010/main" val="38998393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83F7C-218D-4C78-8630-D5AF9F1BF01A}"/>
              </a:ext>
            </a:extLst>
          </p:cNvPr>
          <p:cNvSpPr>
            <a:spLocks noGrp="1"/>
          </p:cNvSpPr>
          <p:nvPr>
            <p:ph type="title"/>
          </p:nvPr>
        </p:nvSpPr>
        <p:spPr/>
        <p:txBody>
          <a:bodyPr/>
          <a:lstStyle/>
          <a:p>
            <a:r>
              <a:rPr lang="en-IN" dirty="0"/>
              <a:t>Visualization</a:t>
            </a:r>
          </a:p>
        </p:txBody>
      </p:sp>
      <p:pic>
        <p:nvPicPr>
          <p:cNvPr id="8" name="Picture Placeholder 7">
            <a:extLst>
              <a:ext uri="{FF2B5EF4-FFF2-40B4-BE49-F238E27FC236}">
                <a16:creationId xmlns:a16="http://schemas.microsoft.com/office/drawing/2014/main" id="{A1749D76-604A-488E-97A0-6C79AA602471}"/>
              </a:ext>
            </a:extLst>
          </p:cNvPr>
          <p:cNvPicPr>
            <a:picLocks noGrp="1" noChangeAspect="1"/>
          </p:cNvPicPr>
          <p:nvPr>
            <p:ph type="pic" idx="1"/>
          </p:nvPr>
        </p:nvPicPr>
        <p:blipFill rotWithShape="1">
          <a:blip r:embed="rId2"/>
          <a:srcRect l="11381" t="40606" r="17382" b="16535"/>
          <a:stretch/>
        </p:blipFill>
        <p:spPr>
          <a:xfrm>
            <a:off x="5183188" y="1389529"/>
            <a:ext cx="6172200" cy="3935506"/>
          </a:xfrm>
        </p:spPr>
      </p:pic>
      <p:sp>
        <p:nvSpPr>
          <p:cNvPr id="4" name="Text Placeholder 3">
            <a:extLst>
              <a:ext uri="{FF2B5EF4-FFF2-40B4-BE49-F238E27FC236}">
                <a16:creationId xmlns:a16="http://schemas.microsoft.com/office/drawing/2014/main" id="{D8389821-0007-4CFB-9EC7-40C326C4872C}"/>
              </a:ext>
            </a:extLst>
          </p:cNvPr>
          <p:cNvSpPr>
            <a:spLocks noGrp="1"/>
          </p:cNvSpPr>
          <p:nvPr>
            <p:ph type="body" sz="half" idx="2"/>
          </p:nvPr>
        </p:nvSpPr>
        <p:spPr/>
        <p:txBody>
          <a:bodyPr/>
          <a:lstStyle/>
          <a:p>
            <a:r>
              <a:rPr lang="en-IN" dirty="0"/>
              <a:t>Analysis :  Most of the customers use mobile internet for online shopping.</a:t>
            </a:r>
          </a:p>
        </p:txBody>
      </p:sp>
    </p:spTree>
    <p:extLst>
      <p:ext uri="{BB962C8B-B14F-4D97-AF65-F5344CB8AC3E}">
        <p14:creationId xmlns:p14="http://schemas.microsoft.com/office/powerpoint/2010/main" val="29847040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6F3F1-27FC-4966-AD76-5A623C7881EF}"/>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0A373689-B312-4E50-B598-4BB3D6791771}"/>
              </a:ext>
            </a:extLst>
          </p:cNvPr>
          <p:cNvSpPr>
            <a:spLocks noGrp="1"/>
          </p:cNvSpPr>
          <p:nvPr>
            <p:ph type="pic" idx="1"/>
          </p:nvPr>
        </p:nvSpPr>
        <p:spPr/>
      </p:sp>
      <p:sp>
        <p:nvSpPr>
          <p:cNvPr id="4" name="Text Placeholder 3">
            <a:extLst>
              <a:ext uri="{FF2B5EF4-FFF2-40B4-BE49-F238E27FC236}">
                <a16:creationId xmlns:a16="http://schemas.microsoft.com/office/drawing/2014/main" id="{93081058-B4B7-4B9B-B096-229CDA7B1B8F}"/>
              </a:ext>
            </a:extLst>
          </p:cNvPr>
          <p:cNvSpPr>
            <a:spLocks noGrp="1"/>
          </p:cNvSpPr>
          <p:nvPr>
            <p:ph type="body" sz="half" idx="2"/>
          </p:nvPr>
        </p:nvSpPr>
        <p:spPr/>
        <p:txBody>
          <a:bodyPr/>
          <a:lstStyle/>
          <a:p>
            <a:r>
              <a:rPr lang="en-IN" dirty="0"/>
              <a:t>Analysis :  Most of the customers use smartphone to do online shopping.</a:t>
            </a:r>
          </a:p>
          <a:p>
            <a:r>
              <a:rPr lang="en-IN" dirty="0"/>
              <a:t>Very few customers use tablet to do online shopping.</a:t>
            </a:r>
          </a:p>
        </p:txBody>
      </p:sp>
      <p:pic>
        <p:nvPicPr>
          <p:cNvPr id="6" name="Picture 5">
            <a:extLst>
              <a:ext uri="{FF2B5EF4-FFF2-40B4-BE49-F238E27FC236}">
                <a16:creationId xmlns:a16="http://schemas.microsoft.com/office/drawing/2014/main" id="{F6613244-A500-498C-B82B-9FA97009C745}"/>
              </a:ext>
            </a:extLst>
          </p:cNvPr>
          <p:cNvPicPr>
            <a:picLocks noChangeAspect="1"/>
          </p:cNvPicPr>
          <p:nvPr/>
        </p:nvPicPr>
        <p:blipFill rotWithShape="1">
          <a:blip r:embed="rId2"/>
          <a:srcRect l="956" t="41568" r="-956" b="16341"/>
          <a:stretch/>
        </p:blipFill>
        <p:spPr>
          <a:xfrm>
            <a:off x="5271247" y="1497107"/>
            <a:ext cx="6080966" cy="2823882"/>
          </a:xfrm>
          <a:prstGeom prst="rect">
            <a:avLst/>
          </a:prstGeom>
        </p:spPr>
      </p:pic>
    </p:spTree>
    <p:extLst>
      <p:ext uri="{BB962C8B-B14F-4D97-AF65-F5344CB8AC3E}">
        <p14:creationId xmlns:p14="http://schemas.microsoft.com/office/powerpoint/2010/main" val="4142878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92B7B-3200-4680-BA6C-3F809E2F4B80}"/>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399831D1-98D8-456D-A13A-00B5C66AAB1E}"/>
              </a:ext>
            </a:extLst>
          </p:cNvPr>
          <p:cNvSpPr>
            <a:spLocks noGrp="1"/>
          </p:cNvSpPr>
          <p:nvPr>
            <p:ph type="pic" idx="1"/>
          </p:nvPr>
        </p:nvSpPr>
        <p:spPr/>
      </p:sp>
      <p:sp>
        <p:nvSpPr>
          <p:cNvPr id="4" name="Text Placeholder 3">
            <a:extLst>
              <a:ext uri="{FF2B5EF4-FFF2-40B4-BE49-F238E27FC236}">
                <a16:creationId xmlns:a16="http://schemas.microsoft.com/office/drawing/2014/main" id="{8547DEC2-E572-4921-9246-838F21455804}"/>
              </a:ext>
            </a:extLst>
          </p:cNvPr>
          <p:cNvSpPr>
            <a:spLocks noGrp="1"/>
          </p:cNvSpPr>
          <p:nvPr>
            <p:ph type="body" sz="half" idx="2"/>
          </p:nvPr>
        </p:nvSpPr>
        <p:spPr/>
        <p:txBody>
          <a:bodyPr/>
          <a:lstStyle/>
          <a:p>
            <a:r>
              <a:rPr lang="en-IN" dirty="0"/>
              <a:t>Analysis :  Most of the customers explore the e commerce website more than 15 mins before making a purchase decision.</a:t>
            </a:r>
          </a:p>
          <a:p>
            <a:r>
              <a:rPr lang="en-IN" dirty="0"/>
              <a:t>Very few customers explore only 1-5 mins and make a purchase decision.</a:t>
            </a:r>
          </a:p>
        </p:txBody>
      </p:sp>
      <p:pic>
        <p:nvPicPr>
          <p:cNvPr id="6" name="Picture 5">
            <a:extLst>
              <a:ext uri="{FF2B5EF4-FFF2-40B4-BE49-F238E27FC236}">
                <a16:creationId xmlns:a16="http://schemas.microsoft.com/office/drawing/2014/main" id="{817CA761-425D-491F-AC96-88AF1E126BC5}"/>
              </a:ext>
            </a:extLst>
          </p:cNvPr>
          <p:cNvPicPr>
            <a:picLocks noChangeAspect="1"/>
          </p:cNvPicPr>
          <p:nvPr/>
        </p:nvPicPr>
        <p:blipFill rotWithShape="1">
          <a:blip r:embed="rId2"/>
          <a:srcRect l="10147" t="38039" r="54412" b="15948"/>
          <a:stretch/>
        </p:blipFill>
        <p:spPr>
          <a:xfrm>
            <a:off x="5558117" y="1945341"/>
            <a:ext cx="4320988" cy="3155578"/>
          </a:xfrm>
          <a:prstGeom prst="rect">
            <a:avLst/>
          </a:prstGeom>
        </p:spPr>
      </p:pic>
    </p:spTree>
    <p:extLst>
      <p:ext uri="{BB962C8B-B14F-4D97-AF65-F5344CB8AC3E}">
        <p14:creationId xmlns:p14="http://schemas.microsoft.com/office/powerpoint/2010/main" val="3730206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B37D9-847C-4E4E-BBB9-5F22361D81CE}"/>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B6EFFF89-0451-4E99-ABE4-CA466625E3A0}"/>
              </a:ext>
            </a:extLst>
          </p:cNvPr>
          <p:cNvSpPr>
            <a:spLocks noGrp="1"/>
          </p:cNvSpPr>
          <p:nvPr>
            <p:ph type="pic" idx="1"/>
          </p:nvPr>
        </p:nvSpPr>
        <p:spPr/>
      </p:sp>
      <p:sp>
        <p:nvSpPr>
          <p:cNvPr id="4" name="Text Placeholder 3">
            <a:extLst>
              <a:ext uri="{FF2B5EF4-FFF2-40B4-BE49-F238E27FC236}">
                <a16:creationId xmlns:a16="http://schemas.microsoft.com/office/drawing/2014/main" id="{10E915A9-6086-4C7D-97DC-2B84D0CA397A}"/>
              </a:ext>
            </a:extLst>
          </p:cNvPr>
          <p:cNvSpPr>
            <a:spLocks noGrp="1"/>
          </p:cNvSpPr>
          <p:nvPr>
            <p:ph type="body" sz="half" idx="2"/>
          </p:nvPr>
        </p:nvSpPr>
        <p:spPr/>
        <p:txBody>
          <a:bodyPr/>
          <a:lstStyle/>
          <a:p>
            <a:r>
              <a:rPr lang="en-IN" dirty="0"/>
              <a:t>Analysis : 	Most of the customers prefer Credit/Debit card to do payment while they do online shopping.</a:t>
            </a:r>
          </a:p>
        </p:txBody>
      </p:sp>
      <p:pic>
        <p:nvPicPr>
          <p:cNvPr id="6" name="Picture 5">
            <a:extLst>
              <a:ext uri="{FF2B5EF4-FFF2-40B4-BE49-F238E27FC236}">
                <a16:creationId xmlns:a16="http://schemas.microsoft.com/office/drawing/2014/main" id="{FC66B353-1098-4C58-A0C4-6A9C8B9076CC}"/>
              </a:ext>
            </a:extLst>
          </p:cNvPr>
          <p:cNvPicPr>
            <a:picLocks noChangeAspect="1"/>
          </p:cNvPicPr>
          <p:nvPr/>
        </p:nvPicPr>
        <p:blipFill rotWithShape="1">
          <a:blip r:embed="rId2"/>
          <a:srcRect l="17941" t="40131" r="53824" b="16732"/>
          <a:stretch/>
        </p:blipFill>
        <p:spPr>
          <a:xfrm>
            <a:off x="5791200" y="2057400"/>
            <a:ext cx="3442447" cy="2958354"/>
          </a:xfrm>
          <a:prstGeom prst="rect">
            <a:avLst/>
          </a:prstGeom>
        </p:spPr>
      </p:pic>
    </p:spTree>
    <p:extLst>
      <p:ext uri="{BB962C8B-B14F-4D97-AF65-F5344CB8AC3E}">
        <p14:creationId xmlns:p14="http://schemas.microsoft.com/office/powerpoint/2010/main" val="3953655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ED3B1-837F-45EF-A6FB-9B763BE0AC12}"/>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83CBD4A6-661E-46E7-B391-0848A60CEA41}"/>
              </a:ext>
            </a:extLst>
          </p:cNvPr>
          <p:cNvSpPr>
            <a:spLocks noGrp="1"/>
          </p:cNvSpPr>
          <p:nvPr>
            <p:ph type="pic" idx="1"/>
          </p:nvPr>
        </p:nvSpPr>
        <p:spPr>
          <a:xfrm>
            <a:off x="5183188" y="987425"/>
            <a:ext cx="6172200" cy="3811589"/>
          </a:xfrm>
        </p:spPr>
      </p:sp>
      <p:sp>
        <p:nvSpPr>
          <p:cNvPr id="4" name="Text Placeholder 3">
            <a:extLst>
              <a:ext uri="{FF2B5EF4-FFF2-40B4-BE49-F238E27FC236}">
                <a16:creationId xmlns:a16="http://schemas.microsoft.com/office/drawing/2014/main" id="{EC238735-E632-4C7F-AAAD-E8FD46BEAE23}"/>
              </a:ext>
            </a:extLst>
          </p:cNvPr>
          <p:cNvSpPr>
            <a:spLocks noGrp="1"/>
          </p:cNvSpPr>
          <p:nvPr>
            <p:ph type="body" sz="half" idx="2"/>
          </p:nvPr>
        </p:nvSpPr>
        <p:spPr/>
        <p:txBody>
          <a:bodyPr/>
          <a:lstStyle/>
          <a:p>
            <a:r>
              <a:rPr lang="en-IN" dirty="0"/>
              <a:t>Analysis :  Most of the customers abandon their shopping bag because of they get better alternative offer on other sites.</a:t>
            </a:r>
          </a:p>
          <a:p>
            <a:r>
              <a:rPr lang="en-IN" dirty="0"/>
              <a:t>Very few customer drop their shopping bag due to no preferred mode of payment or due to lack of trust.</a:t>
            </a:r>
          </a:p>
        </p:txBody>
      </p:sp>
      <p:pic>
        <p:nvPicPr>
          <p:cNvPr id="6" name="Picture 5">
            <a:extLst>
              <a:ext uri="{FF2B5EF4-FFF2-40B4-BE49-F238E27FC236}">
                <a16:creationId xmlns:a16="http://schemas.microsoft.com/office/drawing/2014/main" id="{5A093745-4769-4B78-8CA1-720B4AD794C7}"/>
              </a:ext>
            </a:extLst>
          </p:cNvPr>
          <p:cNvPicPr>
            <a:picLocks noChangeAspect="1"/>
          </p:cNvPicPr>
          <p:nvPr/>
        </p:nvPicPr>
        <p:blipFill rotWithShape="1">
          <a:blip r:embed="rId2"/>
          <a:srcRect l="16324" t="12287" r="57486" b="39608"/>
          <a:stretch/>
        </p:blipFill>
        <p:spPr>
          <a:xfrm>
            <a:off x="5827059" y="1371599"/>
            <a:ext cx="3193024" cy="3299012"/>
          </a:xfrm>
          <a:prstGeom prst="rect">
            <a:avLst/>
          </a:prstGeom>
        </p:spPr>
      </p:pic>
    </p:spTree>
    <p:extLst>
      <p:ext uri="{BB962C8B-B14F-4D97-AF65-F5344CB8AC3E}">
        <p14:creationId xmlns:p14="http://schemas.microsoft.com/office/powerpoint/2010/main" val="1352280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5BE33-2293-4395-A8DD-296948C2BE60}"/>
              </a:ext>
            </a:extLst>
          </p:cNvPr>
          <p:cNvSpPr>
            <a:spLocks noGrp="1"/>
          </p:cNvSpPr>
          <p:nvPr>
            <p:ph type="title"/>
          </p:nvPr>
        </p:nvSpPr>
        <p:spPr/>
        <p:txBody>
          <a:bodyPr/>
          <a:lstStyle/>
          <a:p>
            <a:r>
              <a:rPr lang="en-IN" dirty="0"/>
              <a:t>Visualization</a:t>
            </a:r>
          </a:p>
        </p:txBody>
      </p:sp>
      <p:pic>
        <p:nvPicPr>
          <p:cNvPr id="6" name="Picture Placeholder 5">
            <a:extLst>
              <a:ext uri="{FF2B5EF4-FFF2-40B4-BE49-F238E27FC236}">
                <a16:creationId xmlns:a16="http://schemas.microsoft.com/office/drawing/2014/main" id="{9A525E3A-4195-40EB-A702-807F356BE5A5}"/>
              </a:ext>
            </a:extLst>
          </p:cNvPr>
          <p:cNvPicPr>
            <a:picLocks noGrp="1" noChangeAspect="1"/>
          </p:cNvPicPr>
          <p:nvPr>
            <p:ph type="pic" idx="1"/>
          </p:nvPr>
        </p:nvPicPr>
        <p:blipFill rotWithShape="1">
          <a:blip r:embed="rId2"/>
          <a:srcRect l="15415" t="10991" r="57185" b="48725"/>
          <a:stretch/>
        </p:blipFill>
        <p:spPr>
          <a:xfrm>
            <a:off x="5183188" y="1380565"/>
            <a:ext cx="5762718" cy="3729317"/>
          </a:xfrm>
        </p:spPr>
      </p:pic>
      <p:sp>
        <p:nvSpPr>
          <p:cNvPr id="4" name="Text Placeholder 3">
            <a:extLst>
              <a:ext uri="{FF2B5EF4-FFF2-40B4-BE49-F238E27FC236}">
                <a16:creationId xmlns:a16="http://schemas.microsoft.com/office/drawing/2014/main" id="{67526F08-71A5-4B55-93A1-4FF1412CCB6D}"/>
              </a:ext>
            </a:extLst>
          </p:cNvPr>
          <p:cNvSpPr>
            <a:spLocks noGrp="1"/>
          </p:cNvSpPr>
          <p:nvPr>
            <p:ph type="body" sz="half" idx="2"/>
          </p:nvPr>
        </p:nvSpPr>
        <p:spPr/>
        <p:txBody>
          <a:bodyPr/>
          <a:lstStyle/>
          <a:p>
            <a:r>
              <a:rPr lang="en-IN" dirty="0"/>
              <a:t>Analysis :- Most of the customers strongly agree that contents on the website must be easy to read and understand.</a:t>
            </a:r>
          </a:p>
        </p:txBody>
      </p:sp>
    </p:spTree>
    <p:extLst>
      <p:ext uri="{BB962C8B-B14F-4D97-AF65-F5344CB8AC3E}">
        <p14:creationId xmlns:p14="http://schemas.microsoft.com/office/powerpoint/2010/main" val="4139087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E5F8A-F10A-43EC-9C61-E7AA0307380E}"/>
              </a:ext>
            </a:extLst>
          </p:cNvPr>
          <p:cNvSpPr>
            <a:spLocks noGrp="1"/>
          </p:cNvSpPr>
          <p:nvPr>
            <p:ph type="title"/>
          </p:nvPr>
        </p:nvSpPr>
        <p:spPr>
          <a:xfrm>
            <a:off x="839788" y="1559858"/>
            <a:ext cx="3932237" cy="497541"/>
          </a:xfrm>
        </p:spPr>
        <p:txBody>
          <a:bodyPr>
            <a:normAutofit fontScale="90000"/>
          </a:bodyPr>
          <a:lstStyle/>
          <a:p>
            <a:r>
              <a:rPr lang="en-IN" dirty="0"/>
              <a:t>Visualization</a:t>
            </a:r>
          </a:p>
        </p:txBody>
      </p:sp>
      <p:pic>
        <p:nvPicPr>
          <p:cNvPr id="6" name="Picture Placeholder 5">
            <a:extLst>
              <a:ext uri="{FF2B5EF4-FFF2-40B4-BE49-F238E27FC236}">
                <a16:creationId xmlns:a16="http://schemas.microsoft.com/office/drawing/2014/main" id="{8F814D3C-477D-420B-9E12-41A31AD7C16D}"/>
              </a:ext>
            </a:extLst>
          </p:cNvPr>
          <p:cNvPicPr>
            <a:picLocks noGrp="1" noChangeAspect="1"/>
          </p:cNvPicPr>
          <p:nvPr>
            <p:ph type="pic" idx="1"/>
          </p:nvPr>
        </p:nvPicPr>
        <p:blipFill rotWithShape="1">
          <a:blip r:embed="rId2"/>
          <a:srcRect l="14381" t="11746" r="58011" b="41717"/>
          <a:stretch/>
        </p:blipFill>
        <p:spPr>
          <a:xfrm>
            <a:off x="5558118" y="1559858"/>
            <a:ext cx="4253847" cy="3039036"/>
          </a:xfrm>
        </p:spPr>
      </p:pic>
      <p:sp>
        <p:nvSpPr>
          <p:cNvPr id="4" name="Text Placeholder 3">
            <a:extLst>
              <a:ext uri="{FF2B5EF4-FFF2-40B4-BE49-F238E27FC236}">
                <a16:creationId xmlns:a16="http://schemas.microsoft.com/office/drawing/2014/main" id="{C8192314-0F78-4F50-B9DA-FA5B4CD339A8}"/>
              </a:ext>
            </a:extLst>
          </p:cNvPr>
          <p:cNvSpPr>
            <a:spLocks noGrp="1"/>
          </p:cNvSpPr>
          <p:nvPr>
            <p:ph type="body" sz="half" idx="2"/>
          </p:nvPr>
        </p:nvSpPr>
        <p:spPr/>
        <p:txBody>
          <a:bodyPr/>
          <a:lstStyle/>
          <a:p>
            <a:r>
              <a:rPr lang="en-IN" dirty="0"/>
              <a:t>Analysis : </a:t>
            </a:r>
            <a:r>
              <a:rPr lang="en-US" dirty="0"/>
              <a:t>Most of the customers agree that all relevant information on listed products must be stated clearly.</a:t>
            </a:r>
            <a:endParaRPr lang="en-IN" dirty="0"/>
          </a:p>
        </p:txBody>
      </p:sp>
    </p:spTree>
    <p:extLst>
      <p:ext uri="{BB962C8B-B14F-4D97-AF65-F5344CB8AC3E}">
        <p14:creationId xmlns:p14="http://schemas.microsoft.com/office/powerpoint/2010/main" val="41608089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F4642-2B63-426F-A139-E322CD93B01B}"/>
              </a:ext>
            </a:extLst>
          </p:cNvPr>
          <p:cNvSpPr>
            <a:spLocks noGrp="1"/>
          </p:cNvSpPr>
          <p:nvPr>
            <p:ph type="title"/>
          </p:nvPr>
        </p:nvSpPr>
        <p:spPr/>
        <p:txBody>
          <a:bodyPr/>
          <a:lstStyle/>
          <a:p>
            <a:r>
              <a:rPr lang="en-IN" dirty="0"/>
              <a:t>Visualization</a:t>
            </a:r>
          </a:p>
        </p:txBody>
      </p:sp>
      <p:pic>
        <p:nvPicPr>
          <p:cNvPr id="6" name="Picture Placeholder 5">
            <a:extLst>
              <a:ext uri="{FF2B5EF4-FFF2-40B4-BE49-F238E27FC236}">
                <a16:creationId xmlns:a16="http://schemas.microsoft.com/office/drawing/2014/main" id="{EBCC4CFC-FEAC-4A76-AFB8-FCA18F30BF6E}"/>
              </a:ext>
            </a:extLst>
          </p:cNvPr>
          <p:cNvPicPr>
            <a:picLocks noGrp="1" noChangeAspect="1"/>
          </p:cNvPicPr>
          <p:nvPr>
            <p:ph type="pic" idx="1"/>
          </p:nvPr>
        </p:nvPicPr>
        <p:blipFill rotWithShape="1">
          <a:blip r:embed="rId2"/>
          <a:srcRect l="12276" t="46878" r="58218" b="12472"/>
          <a:stretch/>
        </p:blipFill>
        <p:spPr>
          <a:xfrm>
            <a:off x="5000718" y="851647"/>
            <a:ext cx="5873470" cy="4401671"/>
          </a:xfrm>
        </p:spPr>
      </p:pic>
      <p:sp>
        <p:nvSpPr>
          <p:cNvPr id="4" name="Text Placeholder 3">
            <a:extLst>
              <a:ext uri="{FF2B5EF4-FFF2-40B4-BE49-F238E27FC236}">
                <a16:creationId xmlns:a16="http://schemas.microsoft.com/office/drawing/2014/main" id="{5DC1F560-D53F-46C3-B7BA-43BD3F381773}"/>
              </a:ext>
            </a:extLst>
          </p:cNvPr>
          <p:cNvSpPr>
            <a:spLocks noGrp="1"/>
          </p:cNvSpPr>
          <p:nvPr>
            <p:ph type="body" sz="half" idx="2"/>
          </p:nvPr>
        </p:nvSpPr>
        <p:spPr/>
        <p:txBody>
          <a:bodyPr/>
          <a:lstStyle/>
          <a:p>
            <a:r>
              <a:rPr lang="en-IN" dirty="0"/>
              <a:t>Analysis : - Most of the customers strongly agree that online shopping is convenient and flexible.</a:t>
            </a:r>
          </a:p>
        </p:txBody>
      </p:sp>
    </p:spTree>
    <p:extLst>
      <p:ext uri="{BB962C8B-B14F-4D97-AF65-F5344CB8AC3E}">
        <p14:creationId xmlns:p14="http://schemas.microsoft.com/office/powerpoint/2010/main" val="2506466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8A6EA-9AB0-4FE9-8E8F-D80601006F7E}"/>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3D7BCA6B-FF6A-4946-8F58-E2F462BB1E05}"/>
              </a:ext>
            </a:extLst>
          </p:cNvPr>
          <p:cNvSpPr>
            <a:spLocks noGrp="1"/>
          </p:cNvSpPr>
          <p:nvPr>
            <p:ph type="pic" idx="1"/>
          </p:nvPr>
        </p:nvSpPr>
        <p:spPr>
          <a:xfrm>
            <a:off x="5030788" y="1425388"/>
            <a:ext cx="6172200" cy="3879851"/>
          </a:xfrm>
        </p:spPr>
      </p:sp>
      <p:sp>
        <p:nvSpPr>
          <p:cNvPr id="4" name="Text Placeholder 3">
            <a:extLst>
              <a:ext uri="{FF2B5EF4-FFF2-40B4-BE49-F238E27FC236}">
                <a16:creationId xmlns:a16="http://schemas.microsoft.com/office/drawing/2014/main" id="{E481C1A2-D52D-4EFE-B555-F7522FEA325D}"/>
              </a:ext>
            </a:extLst>
          </p:cNvPr>
          <p:cNvSpPr>
            <a:spLocks noGrp="1"/>
          </p:cNvSpPr>
          <p:nvPr>
            <p:ph type="body" sz="half" idx="2"/>
          </p:nvPr>
        </p:nvSpPr>
        <p:spPr/>
        <p:txBody>
          <a:bodyPr/>
          <a:lstStyle/>
          <a:p>
            <a:r>
              <a:rPr lang="en-IN" dirty="0"/>
              <a:t>Analysis : Most of the customers agree that</a:t>
            </a:r>
            <a:r>
              <a:rPr lang="en-US" dirty="0"/>
              <a:t> Shopping on the website helps them fulfill certain roles.</a:t>
            </a:r>
            <a:endParaRPr lang="en-IN" dirty="0"/>
          </a:p>
        </p:txBody>
      </p:sp>
      <p:pic>
        <p:nvPicPr>
          <p:cNvPr id="6" name="Picture 5">
            <a:extLst>
              <a:ext uri="{FF2B5EF4-FFF2-40B4-BE49-F238E27FC236}">
                <a16:creationId xmlns:a16="http://schemas.microsoft.com/office/drawing/2014/main" id="{7246CDA8-D77E-468E-9A56-4AE18497F1CB}"/>
              </a:ext>
            </a:extLst>
          </p:cNvPr>
          <p:cNvPicPr>
            <a:picLocks noChangeAspect="1"/>
          </p:cNvPicPr>
          <p:nvPr/>
        </p:nvPicPr>
        <p:blipFill rotWithShape="1">
          <a:blip r:embed="rId2"/>
          <a:srcRect l="16322" t="20854" r="58163" b="37054"/>
          <a:stretch/>
        </p:blipFill>
        <p:spPr>
          <a:xfrm>
            <a:off x="4464424" y="1416424"/>
            <a:ext cx="6571129" cy="4016188"/>
          </a:xfrm>
          <a:prstGeom prst="rect">
            <a:avLst/>
          </a:prstGeom>
        </p:spPr>
      </p:pic>
    </p:spTree>
    <p:extLst>
      <p:ext uri="{BB962C8B-B14F-4D97-AF65-F5344CB8AC3E}">
        <p14:creationId xmlns:p14="http://schemas.microsoft.com/office/powerpoint/2010/main" val="705354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72760-31B7-4398-8E1F-8AD45C63B326}"/>
              </a:ext>
            </a:extLst>
          </p:cNvPr>
          <p:cNvSpPr>
            <a:spLocks noGrp="1"/>
          </p:cNvSpPr>
          <p:nvPr>
            <p:ph type="title"/>
          </p:nvPr>
        </p:nvSpPr>
        <p:spPr/>
        <p:txBody>
          <a:bodyPr/>
          <a:lstStyle/>
          <a:p>
            <a:r>
              <a:rPr lang="en-IN" dirty="0"/>
              <a:t>Contents</a:t>
            </a:r>
          </a:p>
        </p:txBody>
      </p:sp>
      <p:sp>
        <p:nvSpPr>
          <p:cNvPr id="3" name="Content Placeholder 2">
            <a:extLst>
              <a:ext uri="{FF2B5EF4-FFF2-40B4-BE49-F238E27FC236}">
                <a16:creationId xmlns:a16="http://schemas.microsoft.com/office/drawing/2014/main" id="{AFCECD9B-25E4-4F0C-B159-9E66E171EF4C}"/>
              </a:ext>
            </a:extLst>
          </p:cNvPr>
          <p:cNvSpPr>
            <a:spLocks noGrp="1"/>
          </p:cNvSpPr>
          <p:nvPr>
            <p:ph idx="1"/>
          </p:nvPr>
        </p:nvSpPr>
        <p:spPr/>
        <p:txBody>
          <a:bodyPr/>
          <a:lstStyle/>
          <a:p>
            <a:r>
              <a:rPr lang="en-IN" dirty="0"/>
              <a:t>Problem Statement</a:t>
            </a:r>
          </a:p>
          <a:p>
            <a:r>
              <a:rPr lang="en-IN" dirty="0"/>
              <a:t>Definition</a:t>
            </a:r>
          </a:p>
          <a:p>
            <a:r>
              <a:rPr lang="en-IN" dirty="0"/>
              <a:t>Benefits of Customer Retention</a:t>
            </a:r>
          </a:p>
          <a:p>
            <a:r>
              <a:rPr lang="en-IN" dirty="0"/>
              <a:t>EDA Steps</a:t>
            </a:r>
          </a:p>
          <a:p>
            <a:r>
              <a:rPr lang="en-IN" dirty="0"/>
              <a:t>Visualizations</a:t>
            </a:r>
          </a:p>
          <a:p>
            <a:r>
              <a:rPr lang="en-IN" dirty="0"/>
              <a:t>Analysis</a:t>
            </a:r>
          </a:p>
          <a:p>
            <a:r>
              <a:rPr lang="en-IN" dirty="0"/>
              <a:t>Conclusion</a:t>
            </a:r>
          </a:p>
          <a:p>
            <a:r>
              <a:rPr lang="en-IN" dirty="0"/>
              <a:t>Limitation</a:t>
            </a:r>
          </a:p>
          <a:p>
            <a:endParaRPr lang="en-IN" dirty="0"/>
          </a:p>
          <a:p>
            <a:endParaRPr lang="en-IN" dirty="0"/>
          </a:p>
        </p:txBody>
      </p:sp>
    </p:spTree>
    <p:extLst>
      <p:ext uri="{BB962C8B-B14F-4D97-AF65-F5344CB8AC3E}">
        <p14:creationId xmlns:p14="http://schemas.microsoft.com/office/powerpoint/2010/main" val="538528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1E4BE-ADD3-4F80-82D2-B179D47FFA8F}"/>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B4FFAD16-2B33-4EE3-ADA2-F6BF2D9958C5}"/>
              </a:ext>
            </a:extLst>
          </p:cNvPr>
          <p:cNvSpPr>
            <a:spLocks noGrp="1"/>
          </p:cNvSpPr>
          <p:nvPr>
            <p:ph type="pic" idx="1"/>
          </p:nvPr>
        </p:nvSpPr>
        <p:spPr>
          <a:xfrm>
            <a:off x="5844987" y="1731495"/>
            <a:ext cx="5217460" cy="3656293"/>
          </a:xfrm>
        </p:spPr>
      </p:sp>
      <p:sp>
        <p:nvSpPr>
          <p:cNvPr id="4" name="Text Placeholder 3">
            <a:extLst>
              <a:ext uri="{FF2B5EF4-FFF2-40B4-BE49-F238E27FC236}">
                <a16:creationId xmlns:a16="http://schemas.microsoft.com/office/drawing/2014/main" id="{6021BFB7-ED58-4F54-9388-FE6E8C714E7E}"/>
              </a:ext>
            </a:extLst>
          </p:cNvPr>
          <p:cNvSpPr>
            <a:spLocks noGrp="1"/>
          </p:cNvSpPr>
          <p:nvPr>
            <p:ph type="body" sz="half" idx="2"/>
          </p:nvPr>
        </p:nvSpPr>
        <p:spPr/>
        <p:txBody>
          <a:bodyPr/>
          <a:lstStyle/>
          <a:p>
            <a:r>
              <a:rPr lang="en-IN" dirty="0"/>
              <a:t>Analysis :  Most of the customers agree that they are getting value for the money spent on e commerce websites. </a:t>
            </a:r>
          </a:p>
        </p:txBody>
      </p:sp>
      <p:pic>
        <p:nvPicPr>
          <p:cNvPr id="6" name="Picture 5">
            <a:extLst>
              <a:ext uri="{FF2B5EF4-FFF2-40B4-BE49-F238E27FC236}">
                <a16:creationId xmlns:a16="http://schemas.microsoft.com/office/drawing/2014/main" id="{499DF2E6-97F6-4752-BE7D-F64B1DED38DD}"/>
              </a:ext>
            </a:extLst>
          </p:cNvPr>
          <p:cNvPicPr>
            <a:picLocks noChangeAspect="1"/>
          </p:cNvPicPr>
          <p:nvPr/>
        </p:nvPicPr>
        <p:blipFill rotWithShape="1">
          <a:blip r:embed="rId2"/>
          <a:srcRect l="16251" t="12809" r="56764" b="47582"/>
          <a:stretch/>
        </p:blipFill>
        <p:spPr>
          <a:xfrm>
            <a:off x="5844987" y="1712258"/>
            <a:ext cx="5507225" cy="3567953"/>
          </a:xfrm>
          <a:prstGeom prst="rect">
            <a:avLst/>
          </a:prstGeom>
        </p:spPr>
      </p:pic>
    </p:spTree>
    <p:extLst>
      <p:ext uri="{BB962C8B-B14F-4D97-AF65-F5344CB8AC3E}">
        <p14:creationId xmlns:p14="http://schemas.microsoft.com/office/powerpoint/2010/main" val="20984966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21281-B264-43A9-AED9-69E4DB6BF552}"/>
              </a:ext>
            </a:extLst>
          </p:cNvPr>
          <p:cNvSpPr>
            <a:spLocks noGrp="1"/>
          </p:cNvSpPr>
          <p:nvPr>
            <p:ph type="title"/>
          </p:nvPr>
        </p:nvSpPr>
        <p:spPr/>
        <p:txBody>
          <a:bodyPr/>
          <a:lstStyle/>
          <a:p>
            <a:r>
              <a:rPr lang="en-IN" dirty="0"/>
              <a:t>Visualization</a:t>
            </a:r>
          </a:p>
        </p:txBody>
      </p:sp>
      <p:pic>
        <p:nvPicPr>
          <p:cNvPr id="6" name="Picture Placeholder 5">
            <a:extLst>
              <a:ext uri="{FF2B5EF4-FFF2-40B4-BE49-F238E27FC236}">
                <a16:creationId xmlns:a16="http://schemas.microsoft.com/office/drawing/2014/main" id="{E636CDB2-81D0-402A-8858-51B983AE92AD}"/>
              </a:ext>
            </a:extLst>
          </p:cNvPr>
          <p:cNvPicPr>
            <a:picLocks noGrp="1" noChangeAspect="1"/>
          </p:cNvPicPr>
          <p:nvPr>
            <p:ph type="pic" idx="1"/>
          </p:nvPr>
        </p:nvPicPr>
        <p:blipFill rotWithShape="1">
          <a:blip r:embed="rId2"/>
          <a:srcRect l="16535" t="12264" r="57288" b="18941"/>
          <a:stretch/>
        </p:blipFill>
        <p:spPr>
          <a:xfrm>
            <a:off x="5800164" y="1586752"/>
            <a:ext cx="5423648" cy="4464424"/>
          </a:xfrm>
        </p:spPr>
      </p:pic>
      <p:sp>
        <p:nvSpPr>
          <p:cNvPr id="4" name="Text Placeholder 3">
            <a:extLst>
              <a:ext uri="{FF2B5EF4-FFF2-40B4-BE49-F238E27FC236}">
                <a16:creationId xmlns:a16="http://schemas.microsoft.com/office/drawing/2014/main" id="{A3D57647-5302-4FB8-911A-10D027CC533D}"/>
              </a:ext>
            </a:extLst>
          </p:cNvPr>
          <p:cNvSpPr>
            <a:spLocks noGrp="1"/>
          </p:cNvSpPr>
          <p:nvPr>
            <p:ph type="body" sz="half" idx="2"/>
          </p:nvPr>
        </p:nvSpPr>
        <p:spPr/>
        <p:txBody>
          <a:bodyPr/>
          <a:lstStyle/>
          <a:p>
            <a:r>
              <a:rPr lang="en-IN" dirty="0"/>
              <a:t>Analysis : </a:t>
            </a:r>
            <a:r>
              <a:rPr lang="en-US" dirty="0"/>
              <a:t>We see the bars of the individual e-commerce websites, that is Amazon, Flipkart, Snapdeal, Myntra and Paytm, we can see that most of the customers do shopping from Amazon.</a:t>
            </a:r>
            <a:endParaRPr lang="en-IN" dirty="0"/>
          </a:p>
          <a:p>
            <a:endParaRPr lang="en-IN" dirty="0"/>
          </a:p>
        </p:txBody>
      </p:sp>
    </p:spTree>
    <p:extLst>
      <p:ext uri="{BB962C8B-B14F-4D97-AF65-F5344CB8AC3E}">
        <p14:creationId xmlns:p14="http://schemas.microsoft.com/office/powerpoint/2010/main" val="11630259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5EC53-8AE0-4C17-915D-7148AC2363CB}"/>
              </a:ext>
            </a:extLst>
          </p:cNvPr>
          <p:cNvSpPr>
            <a:spLocks noGrp="1"/>
          </p:cNvSpPr>
          <p:nvPr>
            <p:ph type="title"/>
          </p:nvPr>
        </p:nvSpPr>
        <p:spPr/>
        <p:txBody>
          <a:bodyPr/>
          <a:lstStyle/>
          <a:p>
            <a:r>
              <a:rPr lang="en-IN" dirty="0"/>
              <a:t>Visualization</a:t>
            </a:r>
          </a:p>
        </p:txBody>
      </p:sp>
      <p:pic>
        <p:nvPicPr>
          <p:cNvPr id="6" name="Picture Placeholder 5">
            <a:extLst>
              <a:ext uri="{FF2B5EF4-FFF2-40B4-BE49-F238E27FC236}">
                <a16:creationId xmlns:a16="http://schemas.microsoft.com/office/drawing/2014/main" id="{844D78F0-14B3-4232-B46E-8F168AA6CDCB}"/>
              </a:ext>
            </a:extLst>
          </p:cNvPr>
          <p:cNvPicPr>
            <a:picLocks noGrp="1" noChangeAspect="1"/>
          </p:cNvPicPr>
          <p:nvPr>
            <p:ph type="pic" idx="1"/>
          </p:nvPr>
        </p:nvPicPr>
        <p:blipFill rotWithShape="1">
          <a:blip r:embed="rId2"/>
          <a:srcRect l="12708" t="10634" r="60598" b="22067"/>
          <a:stretch/>
        </p:blipFill>
        <p:spPr>
          <a:xfrm>
            <a:off x="5378823" y="1703294"/>
            <a:ext cx="5405717" cy="3209366"/>
          </a:xfrm>
        </p:spPr>
      </p:pic>
      <p:sp>
        <p:nvSpPr>
          <p:cNvPr id="4" name="Text Placeholder 3">
            <a:extLst>
              <a:ext uri="{FF2B5EF4-FFF2-40B4-BE49-F238E27FC236}">
                <a16:creationId xmlns:a16="http://schemas.microsoft.com/office/drawing/2014/main" id="{56C2233F-B4E2-4883-BFCF-F1044549EDC5}"/>
              </a:ext>
            </a:extLst>
          </p:cNvPr>
          <p:cNvSpPr>
            <a:spLocks noGrp="1"/>
          </p:cNvSpPr>
          <p:nvPr>
            <p:ph type="body" sz="half" idx="2"/>
          </p:nvPr>
        </p:nvSpPr>
        <p:spPr/>
        <p:txBody>
          <a:bodyPr/>
          <a:lstStyle/>
          <a:p>
            <a:r>
              <a:rPr lang="en-IN" dirty="0"/>
              <a:t>Analysis : </a:t>
            </a:r>
            <a:r>
              <a:rPr lang="en-US" dirty="0"/>
              <a:t>We see the bars of the individual e-commerce websites, that is Amazon, Flipkart, Snapdeal, Myntra and Paytm, we can see that most of the customers says Amazon is a easy web pp.</a:t>
            </a:r>
            <a:endParaRPr lang="en-IN" dirty="0"/>
          </a:p>
          <a:p>
            <a:endParaRPr lang="en-IN" dirty="0"/>
          </a:p>
          <a:p>
            <a:endParaRPr lang="en-IN" dirty="0"/>
          </a:p>
        </p:txBody>
      </p:sp>
    </p:spTree>
    <p:extLst>
      <p:ext uri="{BB962C8B-B14F-4D97-AF65-F5344CB8AC3E}">
        <p14:creationId xmlns:p14="http://schemas.microsoft.com/office/powerpoint/2010/main" val="25799187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52671-B6BE-4058-A1B0-917F7987CA2E}"/>
              </a:ext>
            </a:extLst>
          </p:cNvPr>
          <p:cNvSpPr>
            <a:spLocks noGrp="1"/>
          </p:cNvSpPr>
          <p:nvPr>
            <p:ph type="title"/>
          </p:nvPr>
        </p:nvSpPr>
        <p:spPr/>
        <p:txBody>
          <a:bodyPr/>
          <a:lstStyle/>
          <a:p>
            <a:r>
              <a:rPr lang="en-IN" dirty="0"/>
              <a:t>Visualization</a:t>
            </a:r>
          </a:p>
        </p:txBody>
      </p:sp>
      <p:pic>
        <p:nvPicPr>
          <p:cNvPr id="6" name="Picture Placeholder 5">
            <a:extLst>
              <a:ext uri="{FF2B5EF4-FFF2-40B4-BE49-F238E27FC236}">
                <a16:creationId xmlns:a16="http://schemas.microsoft.com/office/drawing/2014/main" id="{FE0021BD-957B-4B7D-A107-32F48DA2C451}"/>
              </a:ext>
            </a:extLst>
          </p:cNvPr>
          <p:cNvPicPr>
            <a:picLocks noGrp="1" noChangeAspect="1"/>
          </p:cNvPicPr>
          <p:nvPr>
            <p:ph type="pic" idx="1"/>
          </p:nvPr>
        </p:nvPicPr>
        <p:blipFill rotWithShape="1">
          <a:blip r:embed="rId2"/>
          <a:srcRect l="13949" t="11399" r="61839" b="20542"/>
          <a:stretch/>
        </p:blipFill>
        <p:spPr>
          <a:xfrm>
            <a:off x="5567082" y="1622612"/>
            <a:ext cx="6140824" cy="3989294"/>
          </a:xfrm>
        </p:spPr>
      </p:pic>
      <p:sp>
        <p:nvSpPr>
          <p:cNvPr id="4" name="Text Placeholder 3">
            <a:extLst>
              <a:ext uri="{FF2B5EF4-FFF2-40B4-BE49-F238E27FC236}">
                <a16:creationId xmlns:a16="http://schemas.microsoft.com/office/drawing/2014/main" id="{653E07A7-EC31-4E5B-AC49-086E3CDF7373}"/>
              </a:ext>
            </a:extLst>
          </p:cNvPr>
          <p:cNvSpPr>
            <a:spLocks noGrp="1"/>
          </p:cNvSpPr>
          <p:nvPr>
            <p:ph type="body" sz="half" idx="2"/>
          </p:nvPr>
        </p:nvSpPr>
        <p:spPr/>
        <p:txBody>
          <a:bodyPr/>
          <a:lstStyle/>
          <a:p>
            <a:r>
              <a:rPr lang="en-IN" dirty="0"/>
              <a:t>Analysis : Customers say that Amazon and </a:t>
            </a:r>
            <a:r>
              <a:rPr lang="en-IN" dirty="0" err="1"/>
              <a:t>FlipKart</a:t>
            </a:r>
            <a:r>
              <a:rPr lang="en-IN" dirty="0"/>
              <a:t> have appealing  page layout. </a:t>
            </a:r>
          </a:p>
        </p:txBody>
      </p:sp>
      <p:pic>
        <p:nvPicPr>
          <p:cNvPr id="8" name="Picture 7">
            <a:extLst>
              <a:ext uri="{FF2B5EF4-FFF2-40B4-BE49-F238E27FC236}">
                <a16:creationId xmlns:a16="http://schemas.microsoft.com/office/drawing/2014/main" id="{183E7AA7-5888-47BE-8B54-B4FF9E4E02D1}"/>
              </a:ext>
            </a:extLst>
          </p:cNvPr>
          <p:cNvPicPr>
            <a:picLocks noChangeAspect="1"/>
          </p:cNvPicPr>
          <p:nvPr/>
        </p:nvPicPr>
        <p:blipFill rotWithShape="1">
          <a:blip r:embed="rId3"/>
          <a:srcRect l="15074" t="23660" r="57132" b="9674"/>
          <a:stretch/>
        </p:blipFill>
        <p:spPr>
          <a:xfrm>
            <a:off x="5091954" y="1296988"/>
            <a:ext cx="6875928" cy="4572000"/>
          </a:xfrm>
          <a:prstGeom prst="rect">
            <a:avLst/>
          </a:prstGeom>
        </p:spPr>
      </p:pic>
    </p:spTree>
    <p:extLst>
      <p:ext uri="{BB962C8B-B14F-4D97-AF65-F5344CB8AC3E}">
        <p14:creationId xmlns:p14="http://schemas.microsoft.com/office/powerpoint/2010/main" val="37192035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56ECA-096A-46B7-A002-CB086434DDA7}"/>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8D72D857-08CB-49F9-B402-FB9317D7E4A9}"/>
              </a:ext>
            </a:extLst>
          </p:cNvPr>
          <p:cNvSpPr>
            <a:spLocks noGrp="1"/>
          </p:cNvSpPr>
          <p:nvPr>
            <p:ph type="pic" idx="1"/>
          </p:nvPr>
        </p:nvSpPr>
        <p:spPr/>
      </p:sp>
      <p:sp>
        <p:nvSpPr>
          <p:cNvPr id="4" name="Text Placeholder 3">
            <a:extLst>
              <a:ext uri="{FF2B5EF4-FFF2-40B4-BE49-F238E27FC236}">
                <a16:creationId xmlns:a16="http://schemas.microsoft.com/office/drawing/2014/main" id="{829E15ED-4C3E-476C-9A64-917BB47FE7EA}"/>
              </a:ext>
            </a:extLst>
          </p:cNvPr>
          <p:cNvSpPr>
            <a:spLocks noGrp="1"/>
          </p:cNvSpPr>
          <p:nvPr>
            <p:ph type="body" sz="half" idx="2"/>
          </p:nvPr>
        </p:nvSpPr>
        <p:spPr/>
        <p:txBody>
          <a:bodyPr/>
          <a:lstStyle/>
          <a:p>
            <a:r>
              <a:rPr lang="en-IN" dirty="0"/>
              <a:t>Analysis :  According to customers Amazon  and Flipkart provide product variety offers than other e commerce sites.</a:t>
            </a:r>
          </a:p>
        </p:txBody>
      </p:sp>
      <p:pic>
        <p:nvPicPr>
          <p:cNvPr id="6" name="Picture 5">
            <a:extLst>
              <a:ext uri="{FF2B5EF4-FFF2-40B4-BE49-F238E27FC236}">
                <a16:creationId xmlns:a16="http://schemas.microsoft.com/office/drawing/2014/main" id="{AC2874F9-A433-407E-B7E8-5DC04EF197DD}"/>
              </a:ext>
            </a:extLst>
          </p:cNvPr>
          <p:cNvPicPr>
            <a:picLocks noChangeAspect="1"/>
          </p:cNvPicPr>
          <p:nvPr/>
        </p:nvPicPr>
        <p:blipFill rotWithShape="1">
          <a:blip r:embed="rId2"/>
          <a:srcRect l="16619" t="16471" r="59324" b="24314"/>
          <a:stretch/>
        </p:blipFill>
        <p:spPr>
          <a:xfrm>
            <a:off x="4975412" y="996950"/>
            <a:ext cx="6376799" cy="4864100"/>
          </a:xfrm>
          <a:prstGeom prst="rect">
            <a:avLst/>
          </a:prstGeom>
        </p:spPr>
      </p:pic>
    </p:spTree>
    <p:extLst>
      <p:ext uri="{BB962C8B-B14F-4D97-AF65-F5344CB8AC3E}">
        <p14:creationId xmlns:p14="http://schemas.microsoft.com/office/powerpoint/2010/main" val="15085299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A7AA4-A120-4EA0-B30F-1F4DDC912D9F}"/>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1FDB92AA-9C1A-4F95-BBB7-80E51370611C}"/>
              </a:ext>
            </a:extLst>
          </p:cNvPr>
          <p:cNvSpPr>
            <a:spLocks noGrp="1"/>
          </p:cNvSpPr>
          <p:nvPr>
            <p:ph type="pic" idx="1"/>
          </p:nvPr>
        </p:nvSpPr>
        <p:spPr/>
      </p:sp>
      <p:sp>
        <p:nvSpPr>
          <p:cNvPr id="4" name="Text Placeholder 3">
            <a:extLst>
              <a:ext uri="{FF2B5EF4-FFF2-40B4-BE49-F238E27FC236}">
                <a16:creationId xmlns:a16="http://schemas.microsoft.com/office/drawing/2014/main" id="{D8B71635-8902-4301-9764-4E1CDB1827A5}"/>
              </a:ext>
            </a:extLst>
          </p:cNvPr>
          <p:cNvSpPr>
            <a:spLocks noGrp="1"/>
          </p:cNvSpPr>
          <p:nvPr>
            <p:ph type="body" sz="half" idx="2"/>
          </p:nvPr>
        </p:nvSpPr>
        <p:spPr/>
        <p:txBody>
          <a:bodyPr/>
          <a:lstStyle/>
          <a:p>
            <a:r>
              <a:rPr lang="en-IN" dirty="0"/>
              <a:t>Analysis : According to customers Amazon and Flipkart gives complete information about listed products.</a:t>
            </a:r>
          </a:p>
        </p:txBody>
      </p:sp>
      <p:pic>
        <p:nvPicPr>
          <p:cNvPr id="6" name="Picture 5">
            <a:extLst>
              <a:ext uri="{FF2B5EF4-FFF2-40B4-BE49-F238E27FC236}">
                <a16:creationId xmlns:a16="http://schemas.microsoft.com/office/drawing/2014/main" id="{3FB7AB1D-9DE8-4F86-9F10-924AF904D1BF}"/>
              </a:ext>
            </a:extLst>
          </p:cNvPr>
          <p:cNvPicPr>
            <a:picLocks noChangeAspect="1"/>
          </p:cNvPicPr>
          <p:nvPr/>
        </p:nvPicPr>
        <p:blipFill rotWithShape="1">
          <a:blip r:embed="rId2"/>
          <a:srcRect l="15735" t="21307" r="55809" b="9804"/>
          <a:stretch/>
        </p:blipFill>
        <p:spPr>
          <a:xfrm>
            <a:off x="4688541" y="987425"/>
            <a:ext cx="7333130" cy="5072716"/>
          </a:xfrm>
          <a:prstGeom prst="rect">
            <a:avLst/>
          </a:prstGeom>
        </p:spPr>
      </p:pic>
    </p:spTree>
    <p:extLst>
      <p:ext uri="{BB962C8B-B14F-4D97-AF65-F5344CB8AC3E}">
        <p14:creationId xmlns:p14="http://schemas.microsoft.com/office/powerpoint/2010/main" val="39166014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37B8C-93F8-4D4E-A86B-51A1ADACDB3A}"/>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B4B11653-5756-440F-B180-201153DCB6E2}"/>
              </a:ext>
            </a:extLst>
          </p:cNvPr>
          <p:cNvSpPr>
            <a:spLocks noGrp="1"/>
          </p:cNvSpPr>
          <p:nvPr>
            <p:ph type="pic" idx="1"/>
          </p:nvPr>
        </p:nvSpPr>
        <p:spPr/>
      </p:sp>
      <p:sp>
        <p:nvSpPr>
          <p:cNvPr id="4" name="Text Placeholder 3">
            <a:extLst>
              <a:ext uri="{FF2B5EF4-FFF2-40B4-BE49-F238E27FC236}">
                <a16:creationId xmlns:a16="http://schemas.microsoft.com/office/drawing/2014/main" id="{7BA6B8FA-8087-42BE-BB32-140B96FDF7FD}"/>
              </a:ext>
            </a:extLst>
          </p:cNvPr>
          <p:cNvSpPr>
            <a:spLocks noGrp="1"/>
          </p:cNvSpPr>
          <p:nvPr>
            <p:ph type="body" sz="half" idx="2"/>
          </p:nvPr>
        </p:nvSpPr>
        <p:spPr/>
        <p:txBody>
          <a:bodyPr/>
          <a:lstStyle/>
          <a:p>
            <a:r>
              <a:rPr lang="en-IN" dirty="0"/>
              <a:t>Analysis :  Customers say that Amazon is the fast website than others.</a:t>
            </a:r>
          </a:p>
        </p:txBody>
      </p:sp>
      <p:pic>
        <p:nvPicPr>
          <p:cNvPr id="6" name="Picture 5">
            <a:extLst>
              <a:ext uri="{FF2B5EF4-FFF2-40B4-BE49-F238E27FC236}">
                <a16:creationId xmlns:a16="http://schemas.microsoft.com/office/drawing/2014/main" id="{2AE78A8D-FC58-47AD-B639-F9CD9FD5AEB7}"/>
              </a:ext>
            </a:extLst>
          </p:cNvPr>
          <p:cNvPicPr>
            <a:picLocks noChangeAspect="1"/>
          </p:cNvPicPr>
          <p:nvPr/>
        </p:nvPicPr>
        <p:blipFill rotWithShape="1">
          <a:blip r:embed="rId2"/>
          <a:srcRect l="15221" t="10997" r="56250" b="21739"/>
          <a:stretch/>
        </p:blipFill>
        <p:spPr>
          <a:xfrm>
            <a:off x="4571999" y="996951"/>
            <a:ext cx="7153835" cy="4864100"/>
          </a:xfrm>
          <a:prstGeom prst="rect">
            <a:avLst/>
          </a:prstGeom>
        </p:spPr>
      </p:pic>
    </p:spTree>
    <p:extLst>
      <p:ext uri="{BB962C8B-B14F-4D97-AF65-F5344CB8AC3E}">
        <p14:creationId xmlns:p14="http://schemas.microsoft.com/office/powerpoint/2010/main" val="22464544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5D5E7-7FBC-4902-B0E0-53F2870DF820}"/>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9EF22E14-7F36-40D8-A63C-B7816F93B5FF}"/>
              </a:ext>
            </a:extLst>
          </p:cNvPr>
          <p:cNvSpPr>
            <a:spLocks noGrp="1"/>
          </p:cNvSpPr>
          <p:nvPr>
            <p:ph type="pic" idx="1"/>
          </p:nvPr>
        </p:nvSpPr>
        <p:spPr/>
      </p:sp>
      <p:sp>
        <p:nvSpPr>
          <p:cNvPr id="4" name="Text Placeholder 3">
            <a:extLst>
              <a:ext uri="{FF2B5EF4-FFF2-40B4-BE49-F238E27FC236}">
                <a16:creationId xmlns:a16="http://schemas.microsoft.com/office/drawing/2014/main" id="{062E84DA-88BA-40D7-A0D9-28470DA5628E}"/>
              </a:ext>
            </a:extLst>
          </p:cNvPr>
          <p:cNvSpPr>
            <a:spLocks noGrp="1"/>
          </p:cNvSpPr>
          <p:nvPr>
            <p:ph type="body" sz="half" idx="2"/>
          </p:nvPr>
        </p:nvSpPr>
        <p:spPr/>
        <p:txBody>
          <a:bodyPr/>
          <a:lstStyle/>
          <a:p>
            <a:r>
              <a:rPr lang="en-IN" dirty="0"/>
              <a:t>Analysis :  Amazon is the reliable </a:t>
            </a:r>
          </a:p>
          <a:p>
            <a:r>
              <a:rPr lang="en-IN" dirty="0"/>
              <a:t>Website according to consumers.</a:t>
            </a:r>
          </a:p>
        </p:txBody>
      </p:sp>
      <p:pic>
        <p:nvPicPr>
          <p:cNvPr id="6" name="Picture 5">
            <a:extLst>
              <a:ext uri="{FF2B5EF4-FFF2-40B4-BE49-F238E27FC236}">
                <a16:creationId xmlns:a16="http://schemas.microsoft.com/office/drawing/2014/main" id="{B628D8C2-2AF9-46DC-846E-2807F0193CE5}"/>
              </a:ext>
            </a:extLst>
          </p:cNvPr>
          <p:cNvPicPr>
            <a:picLocks noChangeAspect="1"/>
          </p:cNvPicPr>
          <p:nvPr/>
        </p:nvPicPr>
        <p:blipFill rotWithShape="1">
          <a:blip r:embed="rId2"/>
          <a:srcRect l="13971" t="11703" r="58737" b="28866"/>
          <a:stretch/>
        </p:blipFill>
        <p:spPr>
          <a:xfrm>
            <a:off x="3711387" y="987425"/>
            <a:ext cx="7808259" cy="4965140"/>
          </a:xfrm>
          <a:prstGeom prst="rect">
            <a:avLst/>
          </a:prstGeom>
        </p:spPr>
      </p:pic>
    </p:spTree>
    <p:extLst>
      <p:ext uri="{BB962C8B-B14F-4D97-AF65-F5344CB8AC3E}">
        <p14:creationId xmlns:p14="http://schemas.microsoft.com/office/powerpoint/2010/main" val="4906269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7599F-A2C2-43D6-B09B-AAFEF7665AE2}"/>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9E763808-065A-4A8B-AD6A-6B53054262D9}"/>
              </a:ext>
            </a:extLst>
          </p:cNvPr>
          <p:cNvSpPr>
            <a:spLocks noGrp="1"/>
          </p:cNvSpPr>
          <p:nvPr>
            <p:ph type="pic" idx="1"/>
          </p:nvPr>
        </p:nvSpPr>
        <p:spPr/>
      </p:sp>
      <p:sp>
        <p:nvSpPr>
          <p:cNvPr id="4" name="Text Placeholder 3">
            <a:extLst>
              <a:ext uri="{FF2B5EF4-FFF2-40B4-BE49-F238E27FC236}">
                <a16:creationId xmlns:a16="http://schemas.microsoft.com/office/drawing/2014/main" id="{4B2BBD6A-A2E5-49B6-B510-387178F2540B}"/>
              </a:ext>
            </a:extLst>
          </p:cNvPr>
          <p:cNvSpPr>
            <a:spLocks noGrp="1"/>
          </p:cNvSpPr>
          <p:nvPr>
            <p:ph type="body" sz="half" idx="2"/>
          </p:nvPr>
        </p:nvSpPr>
        <p:spPr/>
        <p:txBody>
          <a:bodyPr/>
          <a:lstStyle/>
          <a:p>
            <a:r>
              <a:rPr lang="en-IN" dirty="0"/>
              <a:t>Analysis : Amazon and Flipkart provides better payment options than other e-commerce sites given.</a:t>
            </a:r>
          </a:p>
        </p:txBody>
      </p:sp>
      <p:pic>
        <p:nvPicPr>
          <p:cNvPr id="6" name="Picture 5">
            <a:extLst>
              <a:ext uri="{FF2B5EF4-FFF2-40B4-BE49-F238E27FC236}">
                <a16:creationId xmlns:a16="http://schemas.microsoft.com/office/drawing/2014/main" id="{172F93BF-794B-4CB7-B779-43FC78DA39F8}"/>
              </a:ext>
            </a:extLst>
          </p:cNvPr>
          <p:cNvPicPr>
            <a:picLocks noChangeAspect="1"/>
          </p:cNvPicPr>
          <p:nvPr/>
        </p:nvPicPr>
        <p:blipFill rotWithShape="1">
          <a:blip r:embed="rId2"/>
          <a:srcRect l="15956" t="12419" r="59265" b="19607"/>
          <a:stretch/>
        </p:blipFill>
        <p:spPr>
          <a:xfrm>
            <a:off x="5248180" y="1093413"/>
            <a:ext cx="6029419" cy="4661647"/>
          </a:xfrm>
          <a:prstGeom prst="rect">
            <a:avLst/>
          </a:prstGeom>
        </p:spPr>
      </p:pic>
    </p:spTree>
    <p:extLst>
      <p:ext uri="{BB962C8B-B14F-4D97-AF65-F5344CB8AC3E}">
        <p14:creationId xmlns:p14="http://schemas.microsoft.com/office/powerpoint/2010/main" val="9083521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21E2A-8747-476F-B68A-80960727D6C4}"/>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7B4D7E0D-0F06-4CF3-B8A1-EA1A2B08E293}"/>
              </a:ext>
            </a:extLst>
          </p:cNvPr>
          <p:cNvSpPr>
            <a:spLocks noGrp="1"/>
          </p:cNvSpPr>
          <p:nvPr>
            <p:ph type="pic" idx="1"/>
          </p:nvPr>
        </p:nvSpPr>
        <p:spPr/>
      </p:sp>
      <p:sp>
        <p:nvSpPr>
          <p:cNvPr id="4" name="Text Placeholder 3">
            <a:extLst>
              <a:ext uri="{FF2B5EF4-FFF2-40B4-BE49-F238E27FC236}">
                <a16:creationId xmlns:a16="http://schemas.microsoft.com/office/drawing/2014/main" id="{CF2D22DD-EFCA-41F2-85E4-1499447C6843}"/>
              </a:ext>
            </a:extLst>
          </p:cNvPr>
          <p:cNvSpPr>
            <a:spLocks noGrp="1"/>
          </p:cNvSpPr>
          <p:nvPr>
            <p:ph type="body" sz="half" idx="2"/>
          </p:nvPr>
        </p:nvSpPr>
        <p:spPr/>
        <p:txBody>
          <a:bodyPr/>
          <a:lstStyle/>
          <a:p>
            <a:r>
              <a:rPr lang="en-IN" dirty="0"/>
              <a:t>Analysis :  Customers say that Amazon.in has the fastest delivery than others.</a:t>
            </a:r>
          </a:p>
        </p:txBody>
      </p:sp>
      <p:pic>
        <p:nvPicPr>
          <p:cNvPr id="6" name="Picture 5">
            <a:extLst>
              <a:ext uri="{FF2B5EF4-FFF2-40B4-BE49-F238E27FC236}">
                <a16:creationId xmlns:a16="http://schemas.microsoft.com/office/drawing/2014/main" id="{77266DC5-2C49-47C5-B679-399296C9CA72}"/>
              </a:ext>
            </a:extLst>
          </p:cNvPr>
          <p:cNvPicPr>
            <a:picLocks noChangeAspect="1"/>
          </p:cNvPicPr>
          <p:nvPr/>
        </p:nvPicPr>
        <p:blipFill rotWithShape="1">
          <a:blip r:embed="rId2"/>
          <a:srcRect l="15073" t="10980" r="57487" b="35948"/>
          <a:stretch/>
        </p:blipFill>
        <p:spPr>
          <a:xfrm>
            <a:off x="5183188" y="923365"/>
            <a:ext cx="6169024" cy="4724400"/>
          </a:xfrm>
          <a:prstGeom prst="rect">
            <a:avLst/>
          </a:prstGeom>
        </p:spPr>
      </p:pic>
    </p:spTree>
    <p:extLst>
      <p:ext uri="{BB962C8B-B14F-4D97-AF65-F5344CB8AC3E}">
        <p14:creationId xmlns:p14="http://schemas.microsoft.com/office/powerpoint/2010/main" val="4012872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B68CE-D2FF-4887-9603-610FAF6E063F}"/>
              </a:ext>
            </a:extLst>
          </p:cNvPr>
          <p:cNvSpPr>
            <a:spLocks noGrp="1"/>
          </p:cNvSpPr>
          <p:nvPr>
            <p:ph type="title"/>
          </p:nvPr>
        </p:nvSpPr>
        <p:spPr>
          <a:xfrm>
            <a:off x="2671482" y="788894"/>
            <a:ext cx="5504331" cy="887506"/>
          </a:xfrm>
        </p:spPr>
        <p:txBody>
          <a:bodyPr>
            <a:normAutofit fontScale="90000"/>
          </a:bodyPr>
          <a:lstStyle/>
          <a:p>
            <a:r>
              <a:rPr lang="en-IN" dirty="0"/>
              <a:t>Problem Statement</a:t>
            </a:r>
          </a:p>
        </p:txBody>
      </p:sp>
      <p:sp>
        <p:nvSpPr>
          <p:cNvPr id="3" name="Text Placeholder 2">
            <a:extLst>
              <a:ext uri="{FF2B5EF4-FFF2-40B4-BE49-F238E27FC236}">
                <a16:creationId xmlns:a16="http://schemas.microsoft.com/office/drawing/2014/main" id="{B432146E-0AB1-44E3-A71B-26080B1599E5}"/>
              </a:ext>
            </a:extLst>
          </p:cNvPr>
          <p:cNvSpPr>
            <a:spLocks noGrp="1"/>
          </p:cNvSpPr>
          <p:nvPr>
            <p:ph type="body" idx="1"/>
          </p:nvPr>
        </p:nvSpPr>
        <p:spPr>
          <a:xfrm>
            <a:off x="831850" y="1810871"/>
            <a:ext cx="10515600" cy="1461247"/>
          </a:xfrm>
        </p:spPr>
        <p:txBody>
          <a:bodyPr>
            <a:normAutofit fontScale="85000" lnSpcReduction="20000"/>
          </a:bodyPr>
          <a:lstStyle/>
          <a:p>
            <a:r>
              <a:rPr lang="en-US" b="0" i="0" dirty="0">
                <a:solidFill>
                  <a:srgbClr val="202124"/>
                </a:solidFill>
                <a:effectLst/>
                <a:latin typeface="Arial" panose="020B0604020202020204" pitchFamily="34" charset="0"/>
                <a:cs typeface="Arial" panose="020B0604020202020204" pitchFamily="34" charset="0"/>
              </a:rPr>
              <a:t>This dataset has given some customers </a:t>
            </a:r>
            <a:r>
              <a:rPr lang="en-US" dirty="0">
                <a:solidFill>
                  <a:srgbClr val="202124"/>
                </a:solidFill>
                <a:latin typeface="Arial" panose="020B0604020202020204" pitchFamily="34" charset="0"/>
                <a:cs typeface="Arial" panose="020B0604020202020204" pitchFamily="34" charset="0"/>
              </a:rPr>
              <a:t>personal </a:t>
            </a:r>
            <a:r>
              <a:rPr lang="en-US" b="0" i="0" dirty="0">
                <a:solidFill>
                  <a:srgbClr val="202124"/>
                </a:solidFill>
                <a:effectLst/>
                <a:latin typeface="Arial" panose="020B0604020202020204" pitchFamily="34" charset="0"/>
                <a:cs typeface="Arial" panose="020B0604020202020204" pitchFamily="34" charset="0"/>
              </a:rPr>
              <a:t>details , devices details, OS ,Shopping frequency ,</a:t>
            </a:r>
            <a:r>
              <a:rPr lang="en-US" dirty="0">
                <a:solidFill>
                  <a:srgbClr val="202124"/>
                </a:solidFill>
                <a:latin typeface="Arial" panose="020B0604020202020204" pitchFamily="34" charset="0"/>
                <a:cs typeface="Arial" panose="020B0604020202020204" pitchFamily="34" charset="0"/>
              </a:rPr>
              <a:t>Payment methods etc. </a:t>
            </a:r>
            <a:r>
              <a:rPr lang="en-US" b="0" i="0" dirty="0">
                <a:solidFill>
                  <a:srgbClr val="202124"/>
                </a:solidFill>
                <a:effectLst/>
                <a:latin typeface="Arial" panose="020B0604020202020204" pitchFamily="34" charset="0"/>
                <a:cs typeface="Arial" panose="020B0604020202020204" pitchFamily="34" charset="0"/>
              </a:rPr>
              <a:t>and their poll for user friendly interface </a:t>
            </a:r>
            <a:r>
              <a:rPr lang="en-US" dirty="0">
                <a:solidFill>
                  <a:srgbClr val="202124"/>
                </a:solidFill>
                <a:latin typeface="Arial" panose="020B0604020202020204" pitchFamily="34" charset="0"/>
                <a:cs typeface="Arial" panose="020B0604020202020204" pitchFamily="34" charset="0"/>
              </a:rPr>
              <a:t>,</a:t>
            </a:r>
            <a:r>
              <a:rPr lang="en-US" b="0" i="0" dirty="0">
                <a:solidFill>
                  <a:srgbClr val="202124"/>
                </a:solidFill>
                <a:effectLst/>
                <a:latin typeface="Arial" panose="020B0604020202020204" pitchFamily="34" charset="0"/>
                <a:cs typeface="Arial" panose="020B0604020202020204" pitchFamily="34" charset="0"/>
              </a:rPr>
              <a:t>attractive offers ,Customer </a:t>
            </a:r>
            <a:r>
              <a:rPr lang="en-US" dirty="0">
                <a:solidFill>
                  <a:srgbClr val="202124"/>
                </a:solidFill>
                <a:latin typeface="Arial" panose="020B0604020202020204" pitchFamily="34" charset="0"/>
                <a:cs typeface="Arial" panose="020B0604020202020204" pitchFamily="34" charset="0"/>
              </a:rPr>
              <a:t>privacy etc. </a:t>
            </a:r>
            <a:r>
              <a:rPr lang="en-US" b="0" i="0" dirty="0">
                <a:solidFill>
                  <a:srgbClr val="202124"/>
                </a:solidFill>
                <a:effectLst/>
                <a:latin typeface="Arial" panose="020B0604020202020204" pitchFamily="34" charset="0"/>
                <a:cs typeface="Arial" panose="020B0604020202020204" pitchFamily="34" charset="0"/>
              </a:rPr>
              <a:t>for some of the leading e commerce sites like Amazon, Flipkart, Paytm, Myntra, Snapdeal. I have to analyze the given data and do all the EDA and visualization steps and Assumption to make a model which can predict about customer retention.</a:t>
            </a:r>
            <a:endParaRPr lang="en-US" dirty="0">
              <a:solidFill>
                <a:srgbClr val="202124"/>
              </a:solidFill>
              <a:latin typeface="Arial" panose="020B0604020202020204" pitchFamily="34" charset="0"/>
              <a:cs typeface="Arial" panose="020B0604020202020204" pitchFamily="34" charset="0"/>
            </a:endParaRPr>
          </a:p>
          <a:p>
            <a:endParaRPr lang="en-US" dirty="0">
              <a:solidFill>
                <a:srgbClr val="202124"/>
              </a:solidFill>
              <a:latin typeface="Bahnschrift Light SemiCondensed" panose="020B0502040204020203" pitchFamily="34" charset="0"/>
            </a:endParaRPr>
          </a:p>
          <a:p>
            <a:endParaRPr lang="en-IN" dirty="0">
              <a:latin typeface="Bahnschrift Light SemiCondensed" panose="020B0502040204020203" pitchFamily="34" charset="0"/>
            </a:endParaRPr>
          </a:p>
        </p:txBody>
      </p:sp>
    </p:spTree>
    <p:extLst>
      <p:ext uri="{BB962C8B-B14F-4D97-AF65-F5344CB8AC3E}">
        <p14:creationId xmlns:p14="http://schemas.microsoft.com/office/powerpoint/2010/main" val="2787763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71D1D-A66A-4A66-B354-BFCE7EF62AAA}"/>
              </a:ext>
            </a:extLst>
          </p:cNvPr>
          <p:cNvSpPr>
            <a:spLocks noGrp="1"/>
          </p:cNvSpPr>
          <p:nvPr>
            <p:ph type="title"/>
          </p:nvPr>
        </p:nvSpPr>
        <p:spPr/>
        <p:txBody>
          <a:bodyPr/>
          <a:lstStyle/>
          <a:p>
            <a:r>
              <a:rPr lang="en-IN" dirty="0"/>
              <a:t>Visualization</a:t>
            </a:r>
          </a:p>
        </p:txBody>
      </p:sp>
      <p:pic>
        <p:nvPicPr>
          <p:cNvPr id="6" name="Picture Placeholder 5">
            <a:extLst>
              <a:ext uri="{FF2B5EF4-FFF2-40B4-BE49-F238E27FC236}">
                <a16:creationId xmlns:a16="http://schemas.microsoft.com/office/drawing/2014/main" id="{EC341C3B-8676-4696-B6DB-0AB1A92C9306}"/>
              </a:ext>
            </a:extLst>
          </p:cNvPr>
          <p:cNvPicPr>
            <a:picLocks noGrp="1" noChangeAspect="1"/>
          </p:cNvPicPr>
          <p:nvPr>
            <p:ph type="pic" idx="1"/>
          </p:nvPr>
        </p:nvPicPr>
        <p:blipFill rotWithShape="1">
          <a:blip r:embed="rId2"/>
          <a:srcRect l="16019" t="12724" r="56665" b="19400"/>
          <a:stretch/>
        </p:blipFill>
        <p:spPr>
          <a:xfrm>
            <a:off x="5898776" y="1801906"/>
            <a:ext cx="5611906" cy="3307976"/>
          </a:xfrm>
        </p:spPr>
      </p:pic>
      <p:sp>
        <p:nvSpPr>
          <p:cNvPr id="4" name="Text Placeholder 3">
            <a:extLst>
              <a:ext uri="{FF2B5EF4-FFF2-40B4-BE49-F238E27FC236}">
                <a16:creationId xmlns:a16="http://schemas.microsoft.com/office/drawing/2014/main" id="{959BE4C2-687F-4CC2-8FA4-B575A2B05439}"/>
              </a:ext>
            </a:extLst>
          </p:cNvPr>
          <p:cNvSpPr>
            <a:spLocks noGrp="1"/>
          </p:cNvSpPr>
          <p:nvPr>
            <p:ph type="body" sz="half" idx="2"/>
          </p:nvPr>
        </p:nvSpPr>
        <p:spPr/>
        <p:txBody>
          <a:bodyPr/>
          <a:lstStyle/>
          <a:p>
            <a:r>
              <a:rPr lang="en-IN" dirty="0"/>
              <a:t>Analysis : Most of the customers say that Amazon.in provides good customer privacy.</a:t>
            </a:r>
          </a:p>
        </p:txBody>
      </p:sp>
    </p:spTree>
    <p:extLst>
      <p:ext uri="{BB962C8B-B14F-4D97-AF65-F5344CB8AC3E}">
        <p14:creationId xmlns:p14="http://schemas.microsoft.com/office/powerpoint/2010/main" val="7483765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91BC2-8517-42C2-939F-35623F1F3C11}"/>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4AC0038C-3E56-42F7-ABFC-E23914FD9801}"/>
              </a:ext>
            </a:extLst>
          </p:cNvPr>
          <p:cNvSpPr>
            <a:spLocks noGrp="1"/>
          </p:cNvSpPr>
          <p:nvPr>
            <p:ph type="pic" idx="1"/>
          </p:nvPr>
        </p:nvSpPr>
        <p:spPr/>
      </p:sp>
      <p:sp>
        <p:nvSpPr>
          <p:cNvPr id="4" name="Text Placeholder 3">
            <a:extLst>
              <a:ext uri="{FF2B5EF4-FFF2-40B4-BE49-F238E27FC236}">
                <a16:creationId xmlns:a16="http://schemas.microsoft.com/office/drawing/2014/main" id="{A016F458-1BA5-455D-BC01-78D7F6DF92D5}"/>
              </a:ext>
            </a:extLst>
          </p:cNvPr>
          <p:cNvSpPr>
            <a:spLocks noGrp="1"/>
          </p:cNvSpPr>
          <p:nvPr>
            <p:ph type="body" sz="half" idx="2"/>
          </p:nvPr>
        </p:nvSpPr>
        <p:spPr/>
        <p:txBody>
          <a:bodyPr/>
          <a:lstStyle/>
          <a:p>
            <a:r>
              <a:rPr lang="en-IN" dirty="0"/>
              <a:t>Analysis : Amazon.in provides more financial security than others.</a:t>
            </a:r>
          </a:p>
        </p:txBody>
      </p:sp>
      <p:pic>
        <p:nvPicPr>
          <p:cNvPr id="6" name="Picture 5">
            <a:extLst>
              <a:ext uri="{FF2B5EF4-FFF2-40B4-BE49-F238E27FC236}">
                <a16:creationId xmlns:a16="http://schemas.microsoft.com/office/drawing/2014/main" id="{A2E49D3A-3D93-4AED-A2E8-AC764E550D18}"/>
              </a:ext>
            </a:extLst>
          </p:cNvPr>
          <p:cNvPicPr>
            <a:picLocks noChangeAspect="1"/>
          </p:cNvPicPr>
          <p:nvPr/>
        </p:nvPicPr>
        <p:blipFill rotWithShape="1">
          <a:blip r:embed="rId2"/>
          <a:srcRect l="17868" t="12810" r="56618" b="20132"/>
          <a:stretch/>
        </p:blipFill>
        <p:spPr>
          <a:xfrm>
            <a:off x="5158534" y="987425"/>
            <a:ext cx="6352148" cy="4992034"/>
          </a:xfrm>
          <a:prstGeom prst="rect">
            <a:avLst/>
          </a:prstGeom>
        </p:spPr>
      </p:pic>
    </p:spTree>
    <p:extLst>
      <p:ext uri="{BB962C8B-B14F-4D97-AF65-F5344CB8AC3E}">
        <p14:creationId xmlns:p14="http://schemas.microsoft.com/office/powerpoint/2010/main" val="24621093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6F025-4F65-4B38-9899-2B3421541588}"/>
              </a:ext>
            </a:extLst>
          </p:cNvPr>
          <p:cNvSpPr>
            <a:spLocks noGrp="1"/>
          </p:cNvSpPr>
          <p:nvPr>
            <p:ph type="title"/>
          </p:nvPr>
        </p:nvSpPr>
        <p:spPr/>
        <p:txBody>
          <a:bodyPr/>
          <a:lstStyle/>
          <a:p>
            <a:r>
              <a:rPr lang="en-IN" dirty="0"/>
              <a:t>Visualization</a:t>
            </a:r>
          </a:p>
        </p:txBody>
      </p:sp>
      <p:pic>
        <p:nvPicPr>
          <p:cNvPr id="6" name="Picture Placeholder 5">
            <a:extLst>
              <a:ext uri="{FF2B5EF4-FFF2-40B4-BE49-F238E27FC236}">
                <a16:creationId xmlns:a16="http://schemas.microsoft.com/office/drawing/2014/main" id="{E5EB9922-41DD-4EB4-A11D-24C4C7A818F3}"/>
              </a:ext>
            </a:extLst>
          </p:cNvPr>
          <p:cNvPicPr>
            <a:picLocks noGrp="1" noChangeAspect="1"/>
          </p:cNvPicPr>
          <p:nvPr>
            <p:ph type="pic" idx="1"/>
          </p:nvPr>
        </p:nvPicPr>
        <p:blipFill rotWithShape="1">
          <a:blip r:embed="rId2"/>
          <a:srcRect l="16846" t="11582" r="57804" b="20542"/>
          <a:stretch/>
        </p:blipFill>
        <p:spPr>
          <a:xfrm>
            <a:off x="5889812" y="1506070"/>
            <a:ext cx="5325035" cy="3307978"/>
          </a:xfrm>
        </p:spPr>
      </p:pic>
      <p:sp>
        <p:nvSpPr>
          <p:cNvPr id="4" name="Text Placeholder 3">
            <a:extLst>
              <a:ext uri="{FF2B5EF4-FFF2-40B4-BE49-F238E27FC236}">
                <a16:creationId xmlns:a16="http://schemas.microsoft.com/office/drawing/2014/main" id="{4479267C-47AD-43D5-8318-F39EE9EDDF26}"/>
              </a:ext>
            </a:extLst>
          </p:cNvPr>
          <p:cNvSpPr>
            <a:spLocks noGrp="1"/>
          </p:cNvSpPr>
          <p:nvPr>
            <p:ph type="body" sz="half" idx="2"/>
          </p:nvPr>
        </p:nvSpPr>
        <p:spPr/>
        <p:txBody>
          <a:bodyPr/>
          <a:lstStyle/>
          <a:p>
            <a:r>
              <a:rPr lang="en-IN" dirty="0"/>
              <a:t>Analysis : Amazon has received most of the customer’s trust.</a:t>
            </a:r>
          </a:p>
        </p:txBody>
      </p:sp>
    </p:spTree>
    <p:extLst>
      <p:ext uri="{BB962C8B-B14F-4D97-AF65-F5344CB8AC3E}">
        <p14:creationId xmlns:p14="http://schemas.microsoft.com/office/powerpoint/2010/main" val="3031361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C24F6-788A-473C-916F-7BCABD29C2BF}"/>
              </a:ext>
            </a:extLst>
          </p:cNvPr>
          <p:cNvSpPr>
            <a:spLocks noGrp="1"/>
          </p:cNvSpPr>
          <p:nvPr>
            <p:ph type="title"/>
          </p:nvPr>
        </p:nvSpPr>
        <p:spPr/>
        <p:txBody>
          <a:bodyPr/>
          <a:lstStyle/>
          <a:p>
            <a:r>
              <a:rPr lang="en-IN" dirty="0"/>
              <a:t>Visualization</a:t>
            </a:r>
          </a:p>
        </p:txBody>
      </p:sp>
      <p:pic>
        <p:nvPicPr>
          <p:cNvPr id="6" name="Picture Placeholder 5">
            <a:extLst>
              <a:ext uri="{FF2B5EF4-FFF2-40B4-BE49-F238E27FC236}">
                <a16:creationId xmlns:a16="http://schemas.microsoft.com/office/drawing/2014/main" id="{BEA76896-7933-4DEA-B9D5-B3EED0A6EA91}"/>
              </a:ext>
            </a:extLst>
          </p:cNvPr>
          <p:cNvPicPr>
            <a:picLocks noGrp="1" noChangeAspect="1"/>
          </p:cNvPicPr>
          <p:nvPr>
            <p:ph type="pic" idx="1"/>
          </p:nvPr>
        </p:nvPicPr>
        <p:blipFill rotWithShape="1">
          <a:blip r:embed="rId2"/>
          <a:srcRect l="14381" t="13585" r="57184" b="41717"/>
          <a:stretch/>
        </p:blipFill>
        <p:spPr>
          <a:xfrm>
            <a:off x="5728447" y="1837765"/>
            <a:ext cx="4796117" cy="2716306"/>
          </a:xfrm>
        </p:spPr>
      </p:pic>
      <p:sp>
        <p:nvSpPr>
          <p:cNvPr id="4" name="Text Placeholder 3">
            <a:extLst>
              <a:ext uri="{FF2B5EF4-FFF2-40B4-BE49-F238E27FC236}">
                <a16:creationId xmlns:a16="http://schemas.microsoft.com/office/drawing/2014/main" id="{076B1937-40EB-4C4C-9CBF-1B3A29B59087}"/>
              </a:ext>
            </a:extLst>
          </p:cNvPr>
          <p:cNvSpPr>
            <a:spLocks noGrp="1"/>
          </p:cNvSpPr>
          <p:nvPr>
            <p:ph type="body" sz="half" idx="2"/>
          </p:nvPr>
        </p:nvSpPr>
        <p:spPr/>
        <p:txBody>
          <a:bodyPr/>
          <a:lstStyle/>
          <a:p>
            <a:r>
              <a:rPr lang="en-IN" dirty="0"/>
              <a:t>Analysis : Snapdeal has limited options of payment.</a:t>
            </a:r>
          </a:p>
        </p:txBody>
      </p:sp>
    </p:spTree>
    <p:extLst>
      <p:ext uri="{BB962C8B-B14F-4D97-AF65-F5344CB8AC3E}">
        <p14:creationId xmlns:p14="http://schemas.microsoft.com/office/powerpoint/2010/main" val="17315140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A3664-F4F9-4CB7-B3C2-3045C9884A06}"/>
              </a:ext>
            </a:extLst>
          </p:cNvPr>
          <p:cNvSpPr>
            <a:spLocks noGrp="1"/>
          </p:cNvSpPr>
          <p:nvPr>
            <p:ph type="title"/>
          </p:nvPr>
        </p:nvSpPr>
        <p:spPr/>
        <p:txBody>
          <a:bodyPr/>
          <a:lstStyle/>
          <a:p>
            <a:r>
              <a:rPr lang="en-IN" dirty="0"/>
              <a:t>Visualization</a:t>
            </a:r>
          </a:p>
        </p:txBody>
      </p:sp>
      <p:sp>
        <p:nvSpPr>
          <p:cNvPr id="3" name="Picture Placeholder 2">
            <a:extLst>
              <a:ext uri="{FF2B5EF4-FFF2-40B4-BE49-F238E27FC236}">
                <a16:creationId xmlns:a16="http://schemas.microsoft.com/office/drawing/2014/main" id="{738EE464-06DA-4B36-89FC-B1B8EF774CC5}"/>
              </a:ext>
            </a:extLst>
          </p:cNvPr>
          <p:cNvSpPr>
            <a:spLocks noGrp="1"/>
          </p:cNvSpPr>
          <p:nvPr>
            <p:ph type="pic" idx="1"/>
          </p:nvPr>
        </p:nvSpPr>
        <p:spPr/>
      </p:sp>
      <p:sp>
        <p:nvSpPr>
          <p:cNvPr id="4" name="Text Placeholder 3">
            <a:extLst>
              <a:ext uri="{FF2B5EF4-FFF2-40B4-BE49-F238E27FC236}">
                <a16:creationId xmlns:a16="http://schemas.microsoft.com/office/drawing/2014/main" id="{ACC534CD-38C5-4CC4-A279-58CC8B7BDF18}"/>
              </a:ext>
            </a:extLst>
          </p:cNvPr>
          <p:cNvSpPr>
            <a:spLocks noGrp="1"/>
          </p:cNvSpPr>
          <p:nvPr>
            <p:ph type="body" sz="half" idx="2"/>
          </p:nvPr>
        </p:nvSpPr>
        <p:spPr/>
        <p:txBody>
          <a:bodyPr/>
          <a:lstStyle/>
          <a:p>
            <a:r>
              <a:rPr lang="en-IN" dirty="0"/>
              <a:t>Analysis : Most of the customers recommend </a:t>
            </a:r>
          </a:p>
          <a:p>
            <a:r>
              <a:rPr lang="en-IN" dirty="0"/>
              <a:t>To use Amazon.in for online shopping.</a:t>
            </a:r>
          </a:p>
        </p:txBody>
      </p:sp>
      <p:pic>
        <p:nvPicPr>
          <p:cNvPr id="6" name="Picture 5">
            <a:extLst>
              <a:ext uri="{FF2B5EF4-FFF2-40B4-BE49-F238E27FC236}">
                <a16:creationId xmlns:a16="http://schemas.microsoft.com/office/drawing/2014/main" id="{750B8D4D-6675-495D-AED3-7638DB10B318}"/>
              </a:ext>
            </a:extLst>
          </p:cNvPr>
          <p:cNvPicPr>
            <a:picLocks noChangeAspect="1"/>
          </p:cNvPicPr>
          <p:nvPr/>
        </p:nvPicPr>
        <p:blipFill rotWithShape="1">
          <a:blip r:embed="rId2"/>
          <a:srcRect l="14435" t="11242" r="57918" b="31242"/>
          <a:stretch/>
        </p:blipFill>
        <p:spPr>
          <a:xfrm>
            <a:off x="5183187" y="914400"/>
            <a:ext cx="6686083" cy="4954588"/>
          </a:xfrm>
          <a:prstGeom prst="rect">
            <a:avLst/>
          </a:prstGeom>
        </p:spPr>
      </p:pic>
    </p:spTree>
    <p:extLst>
      <p:ext uri="{BB962C8B-B14F-4D97-AF65-F5344CB8AC3E}">
        <p14:creationId xmlns:p14="http://schemas.microsoft.com/office/powerpoint/2010/main" val="8376872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8015887-76D2-4820-BE36-5659C996AB98}"/>
              </a:ext>
            </a:extLst>
          </p:cNvPr>
          <p:cNvSpPr>
            <a:spLocks noGrp="1"/>
          </p:cNvSpPr>
          <p:nvPr>
            <p:ph type="title"/>
          </p:nvPr>
        </p:nvSpPr>
        <p:spPr/>
        <p:txBody>
          <a:bodyPr/>
          <a:lstStyle/>
          <a:p>
            <a:r>
              <a:rPr lang="en-IN" dirty="0"/>
              <a:t>                            Conclusion</a:t>
            </a:r>
          </a:p>
        </p:txBody>
      </p:sp>
      <p:sp>
        <p:nvSpPr>
          <p:cNvPr id="6" name="Content Placeholder 5">
            <a:extLst>
              <a:ext uri="{FF2B5EF4-FFF2-40B4-BE49-F238E27FC236}">
                <a16:creationId xmlns:a16="http://schemas.microsoft.com/office/drawing/2014/main" id="{DEFA915D-3162-4793-9DFC-E0367661544B}"/>
              </a:ext>
            </a:extLst>
          </p:cNvPr>
          <p:cNvSpPr>
            <a:spLocks noGrp="1"/>
          </p:cNvSpPr>
          <p:nvPr>
            <p:ph idx="1"/>
          </p:nvPr>
        </p:nvSpPr>
        <p:spPr/>
        <p:txBody>
          <a:bodyPr>
            <a:normAutofit fontScale="85000" lnSpcReduction="10000"/>
          </a:bodyPr>
          <a:lstStyle/>
          <a:p>
            <a:r>
              <a:rPr lang="en-US" dirty="0"/>
              <a:t>According to my analysis,  The e commerce site with highest retention and customer satisfaction rates are Amazon.in and Flipkart.com because their positives are in line with the customer preferences and they are most likely to use these websites for purchases in the future.</a:t>
            </a:r>
          </a:p>
          <a:p>
            <a:r>
              <a:rPr lang="en-US" dirty="0"/>
              <a:t>The company with very low retention rate and customer satisfaction is with Paytm and Snapdeal because most of the factors are not in line with the customer preferences</a:t>
            </a:r>
          </a:p>
          <a:p>
            <a:r>
              <a:rPr lang="en-US" dirty="0"/>
              <a:t>Finally I would say that, customer satisfaction plays a major role in retention. A company should first understand what customers expects while purchasing online (e-commerce) and provide a better buying experience which will in turn retain the customer.</a:t>
            </a:r>
          </a:p>
          <a:p>
            <a:r>
              <a:rPr lang="en-IN" dirty="0">
                <a:solidFill>
                  <a:srgbClr val="000000"/>
                </a:solidFill>
                <a:latin typeface="Calibri" panose="020F0502020204030204" pitchFamily="34" charset="0"/>
                <a:ea typeface="Times New Roman" panose="02020603050405020304" pitchFamily="18" charset="0"/>
                <a:cs typeface="Calibri" panose="020F0502020204030204" pitchFamily="34" charset="0"/>
              </a:rPr>
              <a:t>Some of the customers believe that online shopping is not trustworthy and reliable because of only online payment mode  personal privacy and lack of trust.</a:t>
            </a:r>
            <a:r>
              <a:rPr lang="en-IN" dirty="0">
                <a:solidFill>
                  <a:srgbClr val="000000"/>
                </a:solidFill>
                <a:latin typeface="Century" panose="02040604050505020304" pitchFamily="18" charset="0"/>
                <a:ea typeface="Times New Roman" panose="02020603050405020304" pitchFamily="18" charset="0"/>
                <a:cs typeface="Helvetica" panose="020B0604020202020204" pitchFamily="34" charset="0"/>
              </a:rPr>
              <a:t> </a:t>
            </a:r>
            <a:endParaRPr lang="en-IN" dirty="0"/>
          </a:p>
          <a:p>
            <a:endParaRPr lang="en-IN" dirty="0"/>
          </a:p>
        </p:txBody>
      </p:sp>
    </p:spTree>
    <p:extLst>
      <p:ext uri="{BB962C8B-B14F-4D97-AF65-F5344CB8AC3E}">
        <p14:creationId xmlns:p14="http://schemas.microsoft.com/office/powerpoint/2010/main" val="3321013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DA986-1F6E-4363-883A-791747F5CC21}"/>
              </a:ext>
            </a:extLst>
          </p:cNvPr>
          <p:cNvSpPr>
            <a:spLocks noGrp="1"/>
          </p:cNvSpPr>
          <p:nvPr>
            <p:ph type="title"/>
          </p:nvPr>
        </p:nvSpPr>
        <p:spPr/>
        <p:txBody>
          <a:bodyPr/>
          <a:lstStyle/>
          <a:p>
            <a:r>
              <a:rPr lang="en-IN" dirty="0"/>
              <a:t>Limitation</a:t>
            </a:r>
          </a:p>
        </p:txBody>
      </p:sp>
      <p:sp>
        <p:nvSpPr>
          <p:cNvPr id="3" name="Content Placeholder 2">
            <a:extLst>
              <a:ext uri="{FF2B5EF4-FFF2-40B4-BE49-F238E27FC236}">
                <a16:creationId xmlns:a16="http://schemas.microsoft.com/office/drawing/2014/main" id="{62D519BD-C26D-41E7-BF83-E1E342C39A5A}"/>
              </a:ext>
            </a:extLst>
          </p:cNvPr>
          <p:cNvSpPr>
            <a:spLocks noGrp="1"/>
          </p:cNvSpPr>
          <p:nvPr>
            <p:ph idx="1"/>
          </p:nvPr>
        </p:nvSpPr>
        <p:spPr/>
        <p:txBody>
          <a:bodyPr/>
          <a:lstStyle/>
          <a:p>
            <a:r>
              <a:rPr lang="en-IN" dirty="0"/>
              <a:t>The data given is small in size and quality of information is moderate.</a:t>
            </a:r>
          </a:p>
        </p:txBody>
      </p:sp>
    </p:spTree>
    <p:extLst>
      <p:ext uri="{BB962C8B-B14F-4D97-AF65-F5344CB8AC3E}">
        <p14:creationId xmlns:p14="http://schemas.microsoft.com/office/powerpoint/2010/main" val="2821926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CD67C-9200-4155-8038-07C6B7335C74}"/>
              </a:ext>
            </a:extLst>
          </p:cNvPr>
          <p:cNvSpPr>
            <a:spLocks noGrp="1"/>
          </p:cNvSpPr>
          <p:nvPr>
            <p:ph type="title"/>
          </p:nvPr>
        </p:nvSpPr>
        <p:spPr>
          <a:xfrm>
            <a:off x="1289122" y="708213"/>
            <a:ext cx="10299408" cy="977152"/>
          </a:xfrm>
        </p:spPr>
        <p:txBody>
          <a:bodyPr>
            <a:normAutofit/>
          </a:bodyPr>
          <a:lstStyle/>
          <a:p>
            <a:r>
              <a:rPr lang="en-IN" dirty="0"/>
              <a:t>Definition</a:t>
            </a:r>
          </a:p>
        </p:txBody>
      </p:sp>
      <p:sp>
        <p:nvSpPr>
          <p:cNvPr id="3" name="Text Placeholder 2">
            <a:extLst>
              <a:ext uri="{FF2B5EF4-FFF2-40B4-BE49-F238E27FC236}">
                <a16:creationId xmlns:a16="http://schemas.microsoft.com/office/drawing/2014/main" id="{A8F1E472-75DB-44EE-9ECB-329844A0C3FF}"/>
              </a:ext>
            </a:extLst>
          </p:cNvPr>
          <p:cNvSpPr>
            <a:spLocks noGrp="1"/>
          </p:cNvSpPr>
          <p:nvPr>
            <p:ph type="body" idx="1"/>
          </p:nvPr>
        </p:nvSpPr>
        <p:spPr>
          <a:xfrm>
            <a:off x="724274" y="1748119"/>
            <a:ext cx="10515600" cy="1680882"/>
          </a:xfrm>
        </p:spPr>
        <p:txBody>
          <a:bodyPr>
            <a:normAutofit lnSpcReduction="10000"/>
          </a:bodyPr>
          <a:lstStyle/>
          <a:p>
            <a:r>
              <a:rPr lang="en-US" b="0" i="0" dirty="0">
                <a:solidFill>
                  <a:srgbClr val="4D5156"/>
                </a:solidFill>
                <a:effectLst/>
                <a:latin typeface="arial" panose="020B0604020202020204" pitchFamily="34" charset="0"/>
              </a:rPr>
              <a:t>Customer retention refers to the ability of a company or product to retain its customers over some specified period. High customer retention means customers of the product or business tend to return to, continue to buy or in some other way not defect to another product or business, or to non-use entirely.</a:t>
            </a:r>
            <a:endParaRPr lang="en-IN" dirty="0"/>
          </a:p>
        </p:txBody>
      </p:sp>
    </p:spTree>
    <p:extLst>
      <p:ext uri="{BB962C8B-B14F-4D97-AF65-F5344CB8AC3E}">
        <p14:creationId xmlns:p14="http://schemas.microsoft.com/office/powerpoint/2010/main" val="2997948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B2EBD-462B-4C73-A03A-6ADC9625F571}"/>
              </a:ext>
            </a:extLst>
          </p:cNvPr>
          <p:cNvSpPr>
            <a:spLocks noGrp="1"/>
          </p:cNvSpPr>
          <p:nvPr>
            <p:ph type="title"/>
          </p:nvPr>
        </p:nvSpPr>
        <p:spPr/>
        <p:txBody>
          <a:bodyPr>
            <a:normAutofit/>
          </a:bodyPr>
          <a:lstStyle/>
          <a:p>
            <a:r>
              <a:rPr lang="en-IN" sz="4400" dirty="0"/>
              <a:t>Benefits</a:t>
            </a:r>
            <a:r>
              <a:rPr lang="en-IN" dirty="0"/>
              <a:t> </a:t>
            </a:r>
            <a:r>
              <a:rPr lang="en-IN" sz="4400" dirty="0"/>
              <a:t>of</a:t>
            </a:r>
            <a:r>
              <a:rPr lang="en-IN" dirty="0"/>
              <a:t> </a:t>
            </a:r>
            <a:r>
              <a:rPr lang="en-IN" sz="4400" dirty="0"/>
              <a:t>Customer</a:t>
            </a:r>
            <a:r>
              <a:rPr lang="en-IN" dirty="0"/>
              <a:t> </a:t>
            </a:r>
            <a:r>
              <a:rPr lang="en-IN" sz="4400" dirty="0"/>
              <a:t>Retention</a:t>
            </a:r>
          </a:p>
        </p:txBody>
      </p:sp>
      <p:sp>
        <p:nvSpPr>
          <p:cNvPr id="3" name="Text Placeholder 2">
            <a:extLst>
              <a:ext uri="{FF2B5EF4-FFF2-40B4-BE49-F238E27FC236}">
                <a16:creationId xmlns:a16="http://schemas.microsoft.com/office/drawing/2014/main" id="{1353699F-6A05-4E78-B2D0-4F691B38EAF8}"/>
              </a:ext>
            </a:extLst>
          </p:cNvPr>
          <p:cNvSpPr>
            <a:spLocks noGrp="1"/>
          </p:cNvSpPr>
          <p:nvPr>
            <p:ph idx="1"/>
          </p:nvPr>
        </p:nvSpPr>
        <p:spPr/>
        <p:txBody>
          <a:bodyPr>
            <a:normAutofit/>
          </a:bodyPr>
          <a:lstStyle/>
          <a:p>
            <a:pPr marL="342900" indent="-342900">
              <a:buFont typeface="Arial" panose="020B0604020202020204" pitchFamily="34" charset="0"/>
              <a:buChar char="•"/>
            </a:pPr>
            <a:r>
              <a:rPr lang="en-US" b="0" i="0" dirty="0">
                <a:solidFill>
                  <a:srgbClr val="202124"/>
                </a:solidFill>
                <a:effectLst/>
                <a:latin typeface="arial" panose="020B0604020202020204" pitchFamily="34" charset="0"/>
              </a:rPr>
              <a:t>Retention is Cheaper than Acquisition.</a:t>
            </a:r>
          </a:p>
          <a:p>
            <a:pPr marL="342900" indent="-342900">
              <a:buFont typeface="Arial" panose="020B0604020202020204" pitchFamily="34" charset="0"/>
              <a:buChar char="•"/>
            </a:pPr>
            <a:r>
              <a:rPr lang="en-US" b="0" i="0" dirty="0">
                <a:solidFill>
                  <a:srgbClr val="202124"/>
                </a:solidFill>
                <a:effectLst/>
                <a:latin typeface="arial" panose="020B0604020202020204" pitchFamily="34" charset="0"/>
              </a:rPr>
              <a:t>Loyal Customers are More Profitable</a:t>
            </a:r>
            <a:r>
              <a:rPr lang="en-US" dirty="0">
                <a:solidFill>
                  <a:srgbClr val="202124"/>
                </a:solidFill>
                <a:latin typeface="arial" panose="020B0604020202020204" pitchFamily="34" charset="0"/>
              </a:rPr>
              <a:t>.</a:t>
            </a:r>
          </a:p>
          <a:p>
            <a:pPr marL="342900" indent="-342900">
              <a:buFont typeface="Arial" panose="020B0604020202020204" pitchFamily="34" charset="0"/>
              <a:buChar char="•"/>
            </a:pPr>
            <a:r>
              <a:rPr lang="en-US" b="0" i="0" dirty="0">
                <a:solidFill>
                  <a:srgbClr val="202124"/>
                </a:solidFill>
                <a:effectLst/>
                <a:latin typeface="arial" panose="020B0604020202020204" pitchFamily="34" charset="0"/>
              </a:rPr>
              <a:t>Company’s Brand Will Stand Out from the Crowd.</a:t>
            </a:r>
          </a:p>
          <a:p>
            <a:pPr marL="342900" indent="-342900">
              <a:buFont typeface="Arial" panose="020B0604020202020204" pitchFamily="34" charset="0"/>
              <a:buChar char="•"/>
            </a:pPr>
            <a:r>
              <a:rPr lang="en-US" dirty="0"/>
              <a:t>Company will Earn More Word of Mouth Referrals.</a:t>
            </a:r>
          </a:p>
          <a:p>
            <a:pPr marL="342900" indent="-342900">
              <a:buFont typeface="Arial" panose="020B0604020202020204" pitchFamily="34" charset="0"/>
              <a:buChar char="•"/>
            </a:pPr>
            <a:r>
              <a:rPr lang="en-US" b="0" i="0" dirty="0">
                <a:solidFill>
                  <a:srgbClr val="202124"/>
                </a:solidFill>
                <a:effectLst/>
              </a:rPr>
              <a:t>Engaged Customers Provide More Feedback.</a:t>
            </a:r>
          </a:p>
          <a:p>
            <a:pPr marL="342900" indent="-342900">
              <a:buFont typeface="Arial" panose="020B0604020202020204" pitchFamily="34" charset="0"/>
              <a:buChar char="•"/>
            </a:pPr>
            <a:r>
              <a:rPr lang="en-US" b="0" i="0" dirty="0">
                <a:solidFill>
                  <a:srgbClr val="202124"/>
                </a:solidFill>
                <a:effectLst/>
              </a:rPr>
              <a:t>Customers Will Explore Your Brand.</a:t>
            </a:r>
          </a:p>
          <a:p>
            <a:pPr marL="342900" indent="-342900">
              <a:buFont typeface="Arial" panose="020B0604020202020204" pitchFamily="34" charset="0"/>
              <a:buChar char="•"/>
            </a:pPr>
            <a:r>
              <a:rPr lang="en-US" b="0" i="0" dirty="0">
                <a:solidFill>
                  <a:srgbClr val="202124"/>
                </a:solidFill>
                <a:effectLst/>
              </a:rPr>
              <a:t>Loyal Customers are More Forgiving.</a:t>
            </a:r>
          </a:p>
          <a:p>
            <a:pPr marL="342900" indent="-342900">
              <a:buFont typeface="Arial" panose="020B0604020202020204" pitchFamily="34" charset="0"/>
              <a:buChar char="•"/>
            </a:pPr>
            <a:r>
              <a:rPr lang="en-US" dirty="0">
                <a:solidFill>
                  <a:srgbClr val="202124"/>
                </a:solidFill>
              </a:rPr>
              <a:t>Improve Brand image.</a:t>
            </a: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b="0" i="0" dirty="0">
              <a:solidFill>
                <a:srgbClr val="202124"/>
              </a:solidFill>
              <a:effectLst/>
              <a:latin typeface="arial" panose="020B0604020202020204" pitchFamily="34" charset="0"/>
            </a:endParaRPr>
          </a:p>
          <a:p>
            <a:endParaRPr lang="en-US" dirty="0"/>
          </a:p>
          <a:p>
            <a:pPr marL="342900" indent="-342900">
              <a:buFont typeface="Arial" panose="020B0604020202020204" pitchFamily="34" charset="0"/>
              <a:buChar char="•"/>
            </a:pPr>
            <a:endParaRPr lang="en-US" b="0" i="0" dirty="0">
              <a:solidFill>
                <a:srgbClr val="202124"/>
              </a:solidFill>
              <a:effectLst/>
              <a:latin typeface="arial" panose="020B0604020202020204" pitchFamily="34" charset="0"/>
            </a:endParaRPr>
          </a:p>
          <a:p>
            <a:pPr marL="342900" indent="-342900">
              <a:buFont typeface="Arial" panose="020B0604020202020204" pitchFamily="34" charset="0"/>
              <a:buChar char="•"/>
            </a:pPr>
            <a:endParaRPr lang="en-IN" dirty="0"/>
          </a:p>
        </p:txBody>
      </p:sp>
    </p:spTree>
    <p:extLst>
      <p:ext uri="{BB962C8B-B14F-4D97-AF65-F5344CB8AC3E}">
        <p14:creationId xmlns:p14="http://schemas.microsoft.com/office/powerpoint/2010/main" val="1570161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3AB42-BF3D-4EDD-9B61-72B6A8BA6DF2}"/>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Exploratory</a:t>
            </a:r>
            <a:r>
              <a:rPr lang="en-US" dirty="0">
                <a:latin typeface="Castellar" panose="020A0402060406010301" pitchFamily="18" charset="0"/>
              </a:rPr>
              <a:t> </a:t>
            </a:r>
            <a:r>
              <a:rPr lang="en-US" dirty="0">
                <a:latin typeface="Arial" panose="020B0604020202020204" pitchFamily="34" charset="0"/>
                <a:cs typeface="Arial" panose="020B0604020202020204" pitchFamily="34" charset="0"/>
              </a:rPr>
              <a:t>Data</a:t>
            </a:r>
            <a:r>
              <a:rPr lang="en-US" dirty="0">
                <a:latin typeface="Castellar" panose="020A0402060406010301" pitchFamily="18" charset="0"/>
              </a:rPr>
              <a:t> </a:t>
            </a:r>
            <a:r>
              <a:rPr lang="en-US" dirty="0">
                <a:latin typeface="Arial" panose="020B0604020202020204" pitchFamily="34" charset="0"/>
                <a:cs typeface="Arial" panose="020B0604020202020204" pitchFamily="34" charset="0"/>
              </a:rPr>
              <a:t>Analysis</a:t>
            </a:r>
            <a:r>
              <a:rPr lang="en-US" dirty="0">
                <a:latin typeface="Castellar" panose="020A0402060406010301" pitchFamily="18" charset="0"/>
              </a:rPr>
              <a:t>(</a:t>
            </a:r>
            <a:r>
              <a:rPr lang="en-US" dirty="0">
                <a:latin typeface="Arial" panose="020B0604020202020204" pitchFamily="34" charset="0"/>
                <a:cs typeface="Arial" panose="020B0604020202020204" pitchFamily="34" charset="0"/>
              </a:rPr>
              <a:t>EDA</a:t>
            </a:r>
            <a:r>
              <a:rPr lang="en-US" dirty="0">
                <a:latin typeface="Castellar" panose="020A0402060406010301" pitchFamily="18" charset="0"/>
              </a:rPr>
              <a:t>)</a:t>
            </a:r>
            <a:endParaRPr lang="en-IN" dirty="0"/>
          </a:p>
        </p:txBody>
      </p:sp>
      <p:sp>
        <p:nvSpPr>
          <p:cNvPr id="5" name="Content Placeholder 4">
            <a:extLst>
              <a:ext uri="{FF2B5EF4-FFF2-40B4-BE49-F238E27FC236}">
                <a16:creationId xmlns:a16="http://schemas.microsoft.com/office/drawing/2014/main" id="{DE95A291-61E1-454A-ABA8-FB7DB1812435}"/>
              </a:ext>
            </a:extLst>
          </p:cNvPr>
          <p:cNvSpPr>
            <a:spLocks noGrp="1"/>
          </p:cNvSpPr>
          <p:nvPr>
            <p:ph idx="1"/>
          </p:nvPr>
        </p:nvSpPr>
        <p:spPr/>
        <p:txBody>
          <a:bodyPr/>
          <a:lstStyle/>
          <a:p>
            <a:pPr algn="l">
              <a:buFont typeface="+mj-lt"/>
              <a:buAutoNum type="arabicPeriod"/>
            </a:pPr>
            <a:r>
              <a:rPr lang="en-US" b="0" i="0" dirty="0">
                <a:solidFill>
                  <a:srgbClr val="202124"/>
                </a:solidFill>
                <a:effectLst/>
                <a:latin typeface="arial" panose="020B0604020202020204" pitchFamily="34" charset="0"/>
              </a:rPr>
              <a:t>Imported necessary libraries and loaded the dataset.</a:t>
            </a:r>
          </a:p>
          <a:p>
            <a:pPr algn="l">
              <a:buFont typeface="+mj-lt"/>
              <a:buAutoNum type="arabicPeriod"/>
            </a:pPr>
            <a:r>
              <a:rPr lang="en-US" dirty="0">
                <a:solidFill>
                  <a:srgbClr val="202124"/>
                </a:solidFill>
                <a:latin typeface="arial" panose="020B0604020202020204" pitchFamily="34" charset="0"/>
              </a:rPr>
              <a:t>Checked null values. There is not any null value.</a:t>
            </a:r>
          </a:p>
          <a:p>
            <a:pPr>
              <a:buFont typeface="+mj-lt"/>
              <a:buAutoNum type="arabicPeriod"/>
            </a:pPr>
            <a:r>
              <a:rPr lang="en-US" dirty="0">
                <a:solidFill>
                  <a:schemeClr val="tx1">
                    <a:lumMod val="95000"/>
                    <a:lumOff val="5000"/>
                  </a:schemeClr>
                </a:solidFill>
                <a:latin typeface="Arial" panose="020B0604020202020204" pitchFamily="34" charset="0"/>
                <a:cs typeface="Arial" panose="020B0604020202020204" pitchFamily="34" charset="0"/>
              </a:rPr>
              <a:t>Performed both univariate and bivariate analysis and </a:t>
            </a:r>
            <a:r>
              <a:rPr lang="en-IN" dirty="0">
                <a:solidFill>
                  <a:schemeClr val="tx1">
                    <a:lumMod val="95000"/>
                    <a:lumOff val="5000"/>
                  </a:schemeClr>
                </a:solidFill>
                <a:latin typeface="Arial" panose="020B0604020202020204" pitchFamily="34" charset="0"/>
                <a:cs typeface="Arial" panose="020B0604020202020204" pitchFamily="34" charset="0"/>
              </a:rPr>
              <a:t>v</a:t>
            </a:r>
            <a:r>
              <a:rPr lang="en-IN" dirty="0">
                <a:latin typeface="Arial" panose="020B0604020202020204" pitchFamily="34" charset="0"/>
                <a:ea typeface="Calibri" panose="020F0502020204030204" pitchFamily="34" charset="0"/>
                <a:cs typeface="Arial" panose="020B0604020202020204" pitchFamily="34" charset="0"/>
              </a:rPr>
              <a:t>isualized each feature using seaborn and matplotlib libraries by plotting count plot, pie plot, </a:t>
            </a:r>
            <a:r>
              <a:rPr lang="en-IN" dirty="0" err="1">
                <a:latin typeface="Arial" panose="020B0604020202020204" pitchFamily="34" charset="0"/>
                <a:ea typeface="Calibri" panose="020F0502020204030204" pitchFamily="34" charset="0"/>
                <a:cs typeface="Arial" panose="020B0604020202020204" pitchFamily="34" charset="0"/>
              </a:rPr>
              <a:t>dist</a:t>
            </a:r>
            <a:r>
              <a:rPr lang="en-IN" dirty="0">
                <a:latin typeface="Arial" panose="020B0604020202020204" pitchFamily="34" charset="0"/>
                <a:ea typeface="Calibri" panose="020F0502020204030204" pitchFamily="34" charset="0"/>
                <a:cs typeface="Arial" panose="020B0604020202020204" pitchFamily="34" charset="0"/>
              </a:rPr>
              <a:t> plot, and box plots.</a:t>
            </a:r>
          </a:p>
          <a:p>
            <a:pPr algn="l">
              <a:buFont typeface="+mj-lt"/>
              <a:buAutoNum type="arabicPeriod"/>
            </a:pPr>
            <a:endParaRPr lang="en-US" b="0" i="0" dirty="0">
              <a:solidFill>
                <a:srgbClr val="202124"/>
              </a:solidFill>
              <a:effectLst/>
              <a:latin typeface="arial" panose="020B0604020202020204" pitchFamily="34" charset="0"/>
            </a:endParaRPr>
          </a:p>
          <a:p>
            <a:pPr marL="0" indent="0">
              <a:buNone/>
            </a:pPr>
            <a:br>
              <a:rPr lang="en-US" dirty="0"/>
            </a:br>
            <a:endParaRPr lang="en-IN" dirty="0"/>
          </a:p>
        </p:txBody>
      </p:sp>
    </p:spTree>
    <p:extLst>
      <p:ext uri="{BB962C8B-B14F-4D97-AF65-F5344CB8AC3E}">
        <p14:creationId xmlns:p14="http://schemas.microsoft.com/office/powerpoint/2010/main" val="7485523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73FEB-22BA-41AE-A858-BD251BD4FD66}"/>
              </a:ext>
            </a:extLst>
          </p:cNvPr>
          <p:cNvSpPr>
            <a:spLocks noGrp="1"/>
          </p:cNvSpPr>
          <p:nvPr>
            <p:ph type="title"/>
          </p:nvPr>
        </p:nvSpPr>
        <p:spPr/>
        <p:txBody>
          <a:bodyPr/>
          <a:lstStyle/>
          <a:p>
            <a:r>
              <a:rPr lang="en-IN" dirty="0"/>
              <a:t>                    Data and Assumptions</a:t>
            </a:r>
          </a:p>
        </p:txBody>
      </p:sp>
      <p:sp>
        <p:nvSpPr>
          <p:cNvPr id="3" name="Content Placeholder 2">
            <a:extLst>
              <a:ext uri="{FF2B5EF4-FFF2-40B4-BE49-F238E27FC236}">
                <a16:creationId xmlns:a16="http://schemas.microsoft.com/office/drawing/2014/main" id="{0CAADD66-B274-40A9-BD3A-2AC488EAADF3}"/>
              </a:ext>
            </a:extLst>
          </p:cNvPr>
          <p:cNvSpPr>
            <a:spLocks noGrp="1"/>
          </p:cNvSpPr>
          <p:nvPr>
            <p:ph idx="1"/>
          </p:nvPr>
        </p:nvSpPr>
        <p:spPr>
          <a:xfrm>
            <a:off x="838200" y="1048872"/>
            <a:ext cx="10515600" cy="5737410"/>
          </a:xfrm>
        </p:spPr>
        <p:txBody>
          <a:bodyPr>
            <a:normAutofit/>
          </a:bodyPr>
          <a:lstStyle/>
          <a:p>
            <a:r>
              <a:rPr lang="en-IN" dirty="0"/>
              <a:t>The given data contains 269 surveyors and 71 questionnaire.</a:t>
            </a:r>
          </a:p>
          <a:p>
            <a:r>
              <a:rPr lang="en-US" dirty="0"/>
              <a:t>Few of the questions that have been asked fall in the following categories:-</a:t>
            </a:r>
          </a:p>
          <a:p>
            <a:pPr marL="0" indent="0">
              <a:buNone/>
            </a:pPr>
            <a:r>
              <a:rPr lang="en-US" dirty="0"/>
              <a:t>1.Personal Information like Gender, Age, City, </a:t>
            </a:r>
            <a:r>
              <a:rPr lang="en-US" dirty="0" err="1"/>
              <a:t>Pincode</a:t>
            </a:r>
            <a:r>
              <a:rPr lang="en-US" dirty="0"/>
              <a:t>, </a:t>
            </a:r>
            <a:r>
              <a:rPr lang="en-US" dirty="0" err="1"/>
              <a:t>device,internet</a:t>
            </a:r>
            <a:r>
              <a:rPr lang="en-US" dirty="0"/>
              <a:t>-connection etc.</a:t>
            </a:r>
          </a:p>
          <a:p>
            <a:pPr marL="0" indent="0">
              <a:buNone/>
            </a:pPr>
            <a:r>
              <a:rPr lang="en-US" dirty="0"/>
              <a:t>2. Since how long customer shop online, frequency with in one year, Abandon frequency and reason, important factors to make purchase decision and drives satisfaction.</a:t>
            </a:r>
          </a:p>
          <a:p>
            <a:pPr marL="0" indent="0">
              <a:buNone/>
            </a:pPr>
            <a:r>
              <a:rPr lang="en-US" dirty="0"/>
              <a:t>3.</a:t>
            </a:r>
            <a:r>
              <a:rPr lang="en-IN" dirty="0"/>
              <a:t> Poll for e-commerce sites  which satisfies the above factors to make purchase decision and drives satisfaction.</a:t>
            </a:r>
          </a:p>
          <a:p>
            <a:pPr marL="0" indent="0">
              <a:buNone/>
            </a:pPr>
            <a:r>
              <a:rPr lang="en-US" dirty="0"/>
              <a:t> The Assumption for this analysis is that, when we recommend something to a friend, It means that we have used it and found it satisfactory .</a:t>
            </a:r>
          </a:p>
          <a:p>
            <a:pPr marL="0" indent="0">
              <a:buNone/>
            </a:pPr>
            <a:endParaRPr lang="en-IN" dirty="0"/>
          </a:p>
          <a:p>
            <a:pPr marL="0" indent="0">
              <a:buNone/>
            </a:pP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38251698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7D3F7E-889A-49E7-B1B0-0E504FF942C8}"/>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Visualization</a:t>
            </a:r>
          </a:p>
        </p:txBody>
      </p:sp>
      <p:pic>
        <p:nvPicPr>
          <p:cNvPr id="11" name="Picture Placeholder 10">
            <a:extLst>
              <a:ext uri="{FF2B5EF4-FFF2-40B4-BE49-F238E27FC236}">
                <a16:creationId xmlns:a16="http://schemas.microsoft.com/office/drawing/2014/main" id="{4A19950A-652D-483A-B880-ECA0671A685C}"/>
              </a:ext>
            </a:extLst>
          </p:cNvPr>
          <p:cNvPicPr>
            <a:picLocks noGrp="1" noChangeAspect="1"/>
          </p:cNvPicPr>
          <p:nvPr>
            <p:ph type="pic" idx="1"/>
          </p:nvPr>
        </p:nvPicPr>
        <p:blipFill rotWithShape="1">
          <a:blip r:embed="rId2"/>
          <a:srcRect l="14381" t="50746" r="14381" b="8994"/>
          <a:stretch/>
        </p:blipFill>
        <p:spPr>
          <a:xfrm>
            <a:off x="5126224" y="1129552"/>
            <a:ext cx="6225988" cy="325418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 Placeholder 8">
            <a:extLst>
              <a:ext uri="{FF2B5EF4-FFF2-40B4-BE49-F238E27FC236}">
                <a16:creationId xmlns:a16="http://schemas.microsoft.com/office/drawing/2014/main" id="{C6543D94-32FA-4A75-BFF5-86FC7F535294}"/>
              </a:ext>
            </a:extLst>
          </p:cNvPr>
          <p:cNvSpPr>
            <a:spLocks noGrp="1"/>
          </p:cNvSpPr>
          <p:nvPr>
            <p:ph type="body" sz="half" idx="2"/>
          </p:nvPr>
        </p:nvSpPr>
        <p:spPr>
          <a:xfrm>
            <a:off x="839788" y="2057400"/>
            <a:ext cx="3932237" cy="784412"/>
          </a:xfrm>
        </p:spPr>
        <p:txBody>
          <a:bodyPr/>
          <a:lstStyle/>
          <a:p>
            <a:r>
              <a:rPr lang="en-IN" dirty="0"/>
              <a:t>Analysis:-</a:t>
            </a:r>
            <a:r>
              <a:rPr lang="en-US" dirty="0"/>
              <a:t> Most of the customers that us e-commerce websites for making purchases are Female..</a:t>
            </a:r>
            <a:endParaRPr lang="en-IN" dirty="0"/>
          </a:p>
          <a:p>
            <a:endParaRPr lang="en-IN" dirty="0"/>
          </a:p>
        </p:txBody>
      </p:sp>
    </p:spTree>
    <p:extLst>
      <p:ext uri="{BB962C8B-B14F-4D97-AF65-F5344CB8AC3E}">
        <p14:creationId xmlns:p14="http://schemas.microsoft.com/office/powerpoint/2010/main" val="1162438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BCE943-57AA-430E-BC63-79159247CF9F}"/>
              </a:ext>
            </a:extLst>
          </p:cNvPr>
          <p:cNvSpPr>
            <a:spLocks noGrp="1"/>
          </p:cNvSpPr>
          <p:nvPr>
            <p:ph type="title"/>
          </p:nvPr>
        </p:nvSpPr>
        <p:spPr/>
        <p:txBody>
          <a:bodyPr/>
          <a:lstStyle/>
          <a:p>
            <a:r>
              <a:rPr lang="en-IN" dirty="0"/>
              <a:t>Visualization</a:t>
            </a:r>
          </a:p>
        </p:txBody>
      </p:sp>
      <p:sp>
        <p:nvSpPr>
          <p:cNvPr id="6" name="Picture Placeholder 5">
            <a:extLst>
              <a:ext uri="{FF2B5EF4-FFF2-40B4-BE49-F238E27FC236}">
                <a16:creationId xmlns:a16="http://schemas.microsoft.com/office/drawing/2014/main" id="{100968FE-C380-498F-949E-4B1E4257367C}"/>
              </a:ext>
            </a:extLst>
          </p:cNvPr>
          <p:cNvSpPr>
            <a:spLocks noGrp="1"/>
          </p:cNvSpPr>
          <p:nvPr>
            <p:ph type="pic" idx="1"/>
          </p:nvPr>
        </p:nvSpPr>
        <p:spPr/>
      </p:sp>
      <p:sp>
        <p:nvSpPr>
          <p:cNvPr id="7" name="Text Placeholder 6">
            <a:extLst>
              <a:ext uri="{FF2B5EF4-FFF2-40B4-BE49-F238E27FC236}">
                <a16:creationId xmlns:a16="http://schemas.microsoft.com/office/drawing/2014/main" id="{235D0C39-372D-4671-8C4A-87CD8FFF034A}"/>
              </a:ext>
            </a:extLst>
          </p:cNvPr>
          <p:cNvSpPr>
            <a:spLocks noGrp="1"/>
          </p:cNvSpPr>
          <p:nvPr>
            <p:ph type="body" sz="half" idx="2"/>
          </p:nvPr>
        </p:nvSpPr>
        <p:spPr/>
        <p:txBody>
          <a:bodyPr/>
          <a:lstStyle/>
          <a:p>
            <a:r>
              <a:rPr lang="en-IN" dirty="0"/>
              <a:t>Analysis :  Age group between 21-40 consumers do  more Online shopping.</a:t>
            </a:r>
          </a:p>
        </p:txBody>
      </p:sp>
      <p:pic>
        <p:nvPicPr>
          <p:cNvPr id="9" name="Picture 8">
            <a:extLst>
              <a:ext uri="{FF2B5EF4-FFF2-40B4-BE49-F238E27FC236}">
                <a16:creationId xmlns:a16="http://schemas.microsoft.com/office/drawing/2014/main" id="{A02E076F-388A-4B1E-A947-C06BB1BCAD82}"/>
              </a:ext>
            </a:extLst>
          </p:cNvPr>
          <p:cNvPicPr>
            <a:picLocks noChangeAspect="1"/>
          </p:cNvPicPr>
          <p:nvPr/>
        </p:nvPicPr>
        <p:blipFill rotWithShape="1">
          <a:blip r:embed="rId2"/>
          <a:srcRect t="27181" b="26170"/>
          <a:stretch/>
        </p:blipFill>
        <p:spPr>
          <a:xfrm>
            <a:off x="5183188" y="1694328"/>
            <a:ext cx="7008811" cy="3307977"/>
          </a:xfrm>
          <a:prstGeom prst="rect">
            <a:avLst/>
          </a:prstGeom>
        </p:spPr>
      </p:pic>
    </p:spTree>
    <p:extLst>
      <p:ext uri="{BB962C8B-B14F-4D97-AF65-F5344CB8AC3E}">
        <p14:creationId xmlns:p14="http://schemas.microsoft.com/office/powerpoint/2010/main" val="9522055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3173</TotalTime>
  <Words>1097</Words>
  <Application>Microsoft Office PowerPoint</Application>
  <PresentationFormat>Widescreen</PresentationFormat>
  <Paragraphs>108</Paragraphs>
  <Slides>36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Arial</vt:lpstr>
      <vt:lpstr>Bahnschrift Light SemiCondensed</vt:lpstr>
      <vt:lpstr>Bookman Old Style</vt:lpstr>
      <vt:lpstr>Calibri</vt:lpstr>
      <vt:lpstr>Calibri Light</vt:lpstr>
      <vt:lpstr>Castellar</vt:lpstr>
      <vt:lpstr>Century</vt:lpstr>
      <vt:lpstr>Office Theme</vt:lpstr>
      <vt:lpstr>PowerPoint Presentation</vt:lpstr>
      <vt:lpstr>Contents</vt:lpstr>
      <vt:lpstr>Problem Statement</vt:lpstr>
      <vt:lpstr>Definition</vt:lpstr>
      <vt:lpstr>Benefits of Customer Retention</vt:lpstr>
      <vt:lpstr>Exploratory Data Analysis(EDA)</vt:lpstr>
      <vt:lpstr>                    Data and Assumptions</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Visualization</vt:lpstr>
      <vt:lpstr>                            Conclusion</vt:lpstr>
      <vt:lpstr>Limitation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Swati Pandey</dc:creator>
  <cp:lastModifiedBy>Swati Pandey</cp:lastModifiedBy>
  <cp:revision>5</cp:revision>
  <dcterms:created xsi:type="dcterms:W3CDTF">2022-01-24T12:14:52Z</dcterms:created>
  <dcterms:modified xsi:type="dcterms:W3CDTF">2022-01-27T18:41:28Z</dcterms:modified>
</cp:coreProperties>
</file>

<file path=docProps/thumbnail.jpeg>
</file>